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71" r:id="rId14"/>
    <p:sldId id="269" r:id="rId15"/>
    <p:sldId id="272" r:id="rId16"/>
    <p:sldId id="270" r:id="rId17"/>
    <p:sldId id="273" r:id="rId18"/>
    <p:sldId id="274" r:id="rId19"/>
    <p:sldId id="275"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5"/>
    <p:restoredTop sz="95100"/>
  </p:normalViewPr>
  <p:slideViewPr>
    <p:cSldViewPr snapToGrid="0">
      <p:cViewPr varScale="1">
        <p:scale>
          <a:sx n="72" d="100"/>
          <a:sy n="72" d="100"/>
        </p:scale>
        <p:origin x="4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a:t>Klik om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1/9/2024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‹nr.›</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41D2AC3-6A0B-4169-B1EA-E3AE8B351BDD}"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a:t>Klik om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D4B9363-8B87-41B7-9F8E-64519CBB8F34}"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a:t>Klik om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AEF5746-5284-4951-9F37-7AE924EDBCB7}"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a:t>Klik om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2398B29-7265-4A65-A2A4-6703C057B7C1}"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a:t>Klik om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28FBA082-94DF-4C4B-A041-6624924AB0A8}"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a:t>Klik om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B27686C4-3AB5-4E0C-86CA-FB108C350AA9}"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a:t>Klik om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a:t>Klik om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a:t>Klik om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0F7F47CF-67C9-420C-80A5-E2069FF0C2DF}" type="datetimeFigureOut">
              <a:rPr lang="en-US" dirty="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a:t>Klik om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a:t>Klik om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a:t>Klik om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0C3BFE2-83B7-4B0A-B9D3-AB28331082B3}"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a:t>Klik om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2EF78E3-FDA3-4D28-AAA2-0B81F349A39D}" type="datetimeFigureOut">
              <a:rPr lang="en-US" dirty="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1/9/2024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maken.wikiwijs.nl/83720/Farmaceutisch_rekenen" TargetMode="External"/><Relationship Id="rId2" Type="http://schemas.openxmlformats.org/officeDocument/2006/relationships/image" Target="../media/image27.jpg"/><Relationship Id="rId1" Type="http://schemas.openxmlformats.org/officeDocument/2006/relationships/slideLayout" Target="../slideLayouts/slideLayout6.xml"/><Relationship Id="rId5" Type="http://schemas.openxmlformats.org/officeDocument/2006/relationships/image" Target="../media/image29.jp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 Id="rId5" Type="http://schemas.openxmlformats.org/officeDocument/2006/relationships/image" Target="../media/image38.jp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hyperlink" Target="http://els.erasmuspl.eu/ltt-event-in-slovakia-agenda/" TargetMode="External"/><Relationship Id="rId3" Type="http://schemas.openxmlformats.org/officeDocument/2006/relationships/hyperlink" Target="https://onderzoekonderwijs.net/2018/02/23/iedereen-haat-directe-instructie-terwijl-het-werkt/" TargetMode="External"/><Relationship Id="rId7" Type="http://schemas.openxmlformats.org/officeDocument/2006/relationships/image" Target="../media/image17.jpg"/><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F6C74-4937-66DF-D1F1-3D9BC574EB3E}"/>
              </a:ext>
            </a:extLst>
          </p:cNvPr>
          <p:cNvSpPr>
            <a:spLocks noGrp="1"/>
          </p:cNvSpPr>
          <p:nvPr>
            <p:ph type="ctrTitle"/>
          </p:nvPr>
        </p:nvSpPr>
        <p:spPr/>
        <p:txBody>
          <a:bodyPr>
            <a:normAutofit/>
          </a:bodyPr>
          <a:lstStyle/>
          <a:p>
            <a:r>
              <a:rPr lang="nl-NL" dirty="0"/>
              <a:t>KANS KLAS GROEP 8+       </a:t>
            </a:r>
          </a:p>
        </p:txBody>
      </p:sp>
      <p:sp>
        <p:nvSpPr>
          <p:cNvPr id="3" name="Ondertitel 2">
            <a:extLst>
              <a:ext uri="{FF2B5EF4-FFF2-40B4-BE49-F238E27FC236}">
                <a16:creationId xmlns:a16="http://schemas.microsoft.com/office/drawing/2014/main" id="{FDD5E3EA-3D06-4198-699C-2CEE152C612C}"/>
              </a:ext>
            </a:extLst>
          </p:cNvPr>
          <p:cNvSpPr>
            <a:spLocks noGrp="1"/>
          </p:cNvSpPr>
          <p:nvPr>
            <p:ph type="subTitle" idx="1"/>
          </p:nvPr>
        </p:nvSpPr>
        <p:spPr/>
        <p:txBody>
          <a:bodyPr/>
          <a:lstStyle/>
          <a:p>
            <a:r>
              <a:rPr lang="nl-NL" sz="2400" dirty="0"/>
              <a:t>Een extra jaar voor een KANSRIJKE toekomst! </a:t>
            </a:r>
          </a:p>
        </p:txBody>
      </p:sp>
      <p:pic>
        <p:nvPicPr>
          <p:cNvPr id="5" name="Afbeelding 4">
            <a:extLst>
              <a:ext uri="{FF2B5EF4-FFF2-40B4-BE49-F238E27FC236}">
                <a16:creationId xmlns:a16="http://schemas.microsoft.com/office/drawing/2014/main" id="{1FA155D7-ED72-D000-2E39-89289CF8372A}"/>
              </a:ext>
            </a:extLst>
          </p:cNvPr>
          <p:cNvPicPr>
            <a:picLocks noChangeAspect="1"/>
          </p:cNvPicPr>
          <p:nvPr/>
        </p:nvPicPr>
        <p:blipFill>
          <a:blip r:embed="rId2"/>
          <a:stretch>
            <a:fillRect/>
          </a:stretch>
        </p:blipFill>
        <p:spPr>
          <a:xfrm rot="21408942">
            <a:off x="503455" y="5057775"/>
            <a:ext cx="2306006" cy="792690"/>
          </a:xfrm>
          <a:prstGeom prst="rect">
            <a:avLst/>
          </a:prstGeom>
        </p:spPr>
      </p:pic>
    </p:spTree>
    <p:extLst>
      <p:ext uri="{BB962C8B-B14F-4D97-AF65-F5344CB8AC3E}">
        <p14:creationId xmlns:p14="http://schemas.microsoft.com/office/powerpoint/2010/main" val="3962940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2E04FD7-FC0B-754E-6C35-B683C4C0A73D}"/>
              </a:ext>
            </a:extLst>
          </p:cNvPr>
          <p:cNvSpPr>
            <a:spLocks noGrp="1"/>
          </p:cNvSpPr>
          <p:nvPr>
            <p:ph type="body" idx="1"/>
          </p:nvPr>
        </p:nvSpPr>
        <p:spPr>
          <a:xfrm>
            <a:off x="691840" y="2058556"/>
            <a:ext cx="3310128" cy="576262"/>
          </a:xfrm>
        </p:spPr>
        <p:txBody>
          <a:bodyPr/>
          <a:lstStyle/>
          <a:p>
            <a:r>
              <a:rPr lang="nl-NL" dirty="0" err="1"/>
              <a:t>LessonUp</a:t>
            </a:r>
            <a:endParaRPr lang="nl-NL" dirty="0"/>
          </a:p>
        </p:txBody>
      </p:sp>
      <p:pic>
        <p:nvPicPr>
          <p:cNvPr id="13" name="Tijdelijke aanduiding voor afbeelding 12">
            <a:extLst>
              <a:ext uri="{FF2B5EF4-FFF2-40B4-BE49-F238E27FC236}">
                <a16:creationId xmlns:a16="http://schemas.microsoft.com/office/drawing/2014/main" id="{991DDEAA-5666-4A30-5E9C-F0D585C2B111}"/>
              </a:ext>
            </a:extLst>
          </p:cNvPr>
          <p:cNvPicPr>
            <a:picLocks noGrp="1" noChangeAspect="1"/>
          </p:cNvPicPr>
          <p:nvPr>
            <p:ph type="pic" idx="15"/>
          </p:nvPr>
        </p:nvPicPr>
        <p:blipFill>
          <a:blip r:embed="rId2"/>
          <a:srcRect t="7629" b="7629"/>
          <a:stretch/>
        </p:blipFill>
        <p:spPr>
          <a:xfrm>
            <a:off x="692150" y="338138"/>
            <a:ext cx="3309938" cy="1536700"/>
          </a:xfrm>
        </p:spPr>
      </p:pic>
      <p:sp>
        <p:nvSpPr>
          <p:cNvPr id="5" name="Tijdelijke aanduiding voor tekst 4">
            <a:extLst>
              <a:ext uri="{FF2B5EF4-FFF2-40B4-BE49-F238E27FC236}">
                <a16:creationId xmlns:a16="http://schemas.microsoft.com/office/drawing/2014/main" id="{1760CC5F-C15A-6FE3-2495-BD231C332FA3}"/>
              </a:ext>
            </a:extLst>
          </p:cNvPr>
          <p:cNvSpPr>
            <a:spLocks noGrp="1"/>
          </p:cNvSpPr>
          <p:nvPr>
            <p:ph type="body" sz="half" idx="18"/>
          </p:nvPr>
        </p:nvSpPr>
        <p:spPr>
          <a:xfrm>
            <a:off x="691840" y="2756818"/>
            <a:ext cx="3310128" cy="2493363"/>
          </a:xfrm>
        </p:spPr>
        <p:txBody>
          <a:bodyPr>
            <a:normAutofit fontScale="85000" lnSpcReduction="20000"/>
          </a:bodyPr>
          <a:lstStyle/>
          <a:p>
            <a:pPr marR="0" algn="l" rtl="0"/>
            <a:r>
              <a:rPr lang="nl-NL" sz="1400" b="0" i="0" u="none" strike="noStrike" cap="none" baseline="0" dirty="0">
                <a:latin typeface="Calibri" panose="020F0502020204030204" pitchFamily="34" charset="0"/>
              </a:rPr>
              <a:t>De EDI lessen rekenen, taal, spelling en begrijpend lezen worden gegeven in </a:t>
            </a:r>
            <a:r>
              <a:rPr lang="nl-NL" cap="none" dirty="0" err="1">
                <a:latin typeface="Calibri" panose="020F0502020204030204" pitchFamily="34" charset="0"/>
              </a:rPr>
              <a:t>L</a:t>
            </a:r>
            <a:r>
              <a:rPr lang="nl-NL" sz="1400" b="0" i="0" u="none" strike="noStrike" cap="none" baseline="0" dirty="0" err="1">
                <a:latin typeface="Calibri" panose="020F0502020204030204" pitchFamily="34" charset="0"/>
              </a:rPr>
              <a:t>essonUp</a:t>
            </a:r>
            <a:r>
              <a:rPr lang="nl-NL" sz="1400" b="0" i="0" u="none" strike="noStrike" cap="none" baseline="0" dirty="0">
                <a:latin typeface="Calibri" panose="020F0502020204030204" pitchFamily="34" charset="0"/>
              </a:rPr>
              <a:t>.</a:t>
            </a:r>
          </a:p>
          <a:p>
            <a:pPr marR="0" algn="l" rtl="0"/>
            <a:r>
              <a:rPr lang="nl-NL" sz="1400" b="0" i="0" u="none" strike="noStrike" cap="none" baseline="0" dirty="0">
                <a:latin typeface="Calibri" panose="020F0502020204030204" pitchFamily="34" charset="0"/>
              </a:rPr>
              <a:t>Dit is een onlineprogramma waarin je de lessen kunt aankleden met foto’s en video’s.</a:t>
            </a:r>
          </a:p>
          <a:p>
            <a:pPr marR="0" algn="l" rtl="0"/>
            <a:r>
              <a:rPr lang="nl-NL" sz="1400" b="0" i="0" u="none" strike="noStrike" cap="none" baseline="0" dirty="0">
                <a:latin typeface="Calibri" panose="020F0502020204030204" pitchFamily="34" charset="0"/>
              </a:rPr>
              <a:t>Tevens kun je open vragen en quizvragen stellen, kinderen schrijven de antwoorden online op, of gebruiken hun </a:t>
            </a:r>
            <a:r>
              <a:rPr lang="nl-NL" sz="1400" b="0" i="0" u="none" strike="noStrike" cap="none" baseline="0" dirty="0" err="1">
                <a:latin typeface="Calibri" panose="020F0502020204030204" pitchFamily="34" charset="0"/>
              </a:rPr>
              <a:t>wisbord</a:t>
            </a:r>
            <a:r>
              <a:rPr lang="nl-NL" sz="1400" b="0" i="0" u="none" strike="noStrike" cap="none" baseline="0" dirty="0">
                <a:latin typeface="Calibri" panose="020F0502020204030204" pitchFamily="34" charset="0"/>
              </a:rPr>
              <a:t> in de klas.  Een afwisselende manier van lesgegeven die de leerkracht nu al enkele jaren gebruikt. De kinderen blijven hierdoor alert en doen allemaal actief mee.</a:t>
            </a:r>
          </a:p>
        </p:txBody>
      </p:sp>
      <p:sp>
        <p:nvSpPr>
          <p:cNvPr id="6" name="Tijdelijke aanduiding voor tekst 5">
            <a:extLst>
              <a:ext uri="{FF2B5EF4-FFF2-40B4-BE49-F238E27FC236}">
                <a16:creationId xmlns:a16="http://schemas.microsoft.com/office/drawing/2014/main" id="{6E7887CB-E28B-BB98-7503-B8B7DC51F02B}"/>
              </a:ext>
            </a:extLst>
          </p:cNvPr>
          <p:cNvSpPr>
            <a:spLocks noGrp="1"/>
          </p:cNvSpPr>
          <p:nvPr>
            <p:ph type="body" sz="quarter" idx="3"/>
          </p:nvPr>
        </p:nvSpPr>
        <p:spPr>
          <a:xfrm>
            <a:off x="4230267" y="2027685"/>
            <a:ext cx="3310128" cy="576262"/>
          </a:xfrm>
        </p:spPr>
        <p:txBody>
          <a:bodyPr/>
          <a:lstStyle/>
          <a:p>
            <a:r>
              <a:rPr lang="nl-NL" dirty="0"/>
              <a:t>RECEPTENBOEK</a:t>
            </a:r>
          </a:p>
        </p:txBody>
      </p:sp>
      <p:pic>
        <p:nvPicPr>
          <p:cNvPr id="16" name="Tijdelijke aanduiding voor afbeelding 15">
            <a:extLst>
              <a:ext uri="{FF2B5EF4-FFF2-40B4-BE49-F238E27FC236}">
                <a16:creationId xmlns:a16="http://schemas.microsoft.com/office/drawing/2014/main" id="{860D972E-D12C-C721-C0B9-3040B4977DF0}"/>
              </a:ext>
            </a:extLst>
          </p:cNvPr>
          <p:cNvPicPr>
            <a:picLocks noGrp="1" noChangeAspect="1"/>
          </p:cNvPicPr>
          <p:nvPr>
            <p:ph type="pic" idx="21"/>
          </p:nvPr>
        </p:nvPicPr>
        <p:blipFill rotWithShape="1">
          <a:blip r:embed="rId3"/>
          <a:srcRect t="-5898" b="-1671"/>
          <a:stretch/>
        </p:blipFill>
        <p:spPr>
          <a:xfrm>
            <a:off x="4238650" y="338112"/>
            <a:ext cx="3304945" cy="1536701"/>
          </a:xfrm>
        </p:spPr>
      </p:pic>
      <p:sp>
        <p:nvSpPr>
          <p:cNvPr id="9" name="Tijdelijke aanduiding voor tekst 8">
            <a:extLst>
              <a:ext uri="{FF2B5EF4-FFF2-40B4-BE49-F238E27FC236}">
                <a16:creationId xmlns:a16="http://schemas.microsoft.com/office/drawing/2014/main" id="{3F1F49F8-6379-33F6-335C-6142FFA0FC96}"/>
              </a:ext>
            </a:extLst>
          </p:cNvPr>
          <p:cNvSpPr>
            <a:spLocks noGrp="1"/>
          </p:cNvSpPr>
          <p:nvPr>
            <p:ph type="body" sz="quarter" idx="13"/>
          </p:nvPr>
        </p:nvSpPr>
        <p:spPr>
          <a:xfrm>
            <a:off x="7768694" y="2144846"/>
            <a:ext cx="3310128" cy="451858"/>
          </a:xfrm>
        </p:spPr>
        <p:txBody>
          <a:bodyPr/>
          <a:lstStyle/>
          <a:p>
            <a:r>
              <a:rPr lang="nl-NL" dirty="0" err="1"/>
              <a:t>WEEKTaak</a:t>
            </a:r>
            <a:endParaRPr lang="nl-NL" dirty="0"/>
          </a:p>
        </p:txBody>
      </p:sp>
      <p:pic>
        <p:nvPicPr>
          <p:cNvPr id="19" name="Tijdelijke aanduiding voor afbeelding 18">
            <a:extLst>
              <a:ext uri="{FF2B5EF4-FFF2-40B4-BE49-F238E27FC236}">
                <a16:creationId xmlns:a16="http://schemas.microsoft.com/office/drawing/2014/main" id="{230A1722-395C-A544-626E-8A38C3F54D2A}"/>
              </a:ext>
            </a:extLst>
          </p:cNvPr>
          <p:cNvPicPr>
            <a:picLocks noGrp="1" noChangeAspect="1"/>
          </p:cNvPicPr>
          <p:nvPr>
            <p:ph type="pic" idx="22"/>
          </p:nvPr>
        </p:nvPicPr>
        <p:blipFill>
          <a:blip r:embed="rId4"/>
          <a:srcRect t="4444" b="4444"/>
          <a:stretch/>
        </p:blipFill>
        <p:spPr>
          <a:xfrm>
            <a:off x="7780338" y="338138"/>
            <a:ext cx="3309937" cy="1536700"/>
          </a:xfrm>
        </p:spPr>
      </p:pic>
      <p:sp>
        <p:nvSpPr>
          <p:cNvPr id="14" name="Tijdelijke aanduiding voor tekst 4">
            <a:extLst>
              <a:ext uri="{FF2B5EF4-FFF2-40B4-BE49-F238E27FC236}">
                <a16:creationId xmlns:a16="http://schemas.microsoft.com/office/drawing/2014/main" id="{7F346B87-2886-02C0-D00E-FB415103B4C1}"/>
              </a:ext>
            </a:extLst>
          </p:cNvPr>
          <p:cNvSpPr txBox="1">
            <a:spLocks/>
          </p:cNvSpPr>
          <p:nvPr/>
        </p:nvSpPr>
        <p:spPr>
          <a:xfrm>
            <a:off x="4230267" y="2756819"/>
            <a:ext cx="3310128" cy="2493363"/>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9pPr>
          </a:lstStyle>
          <a:p>
            <a:pPr algn="l"/>
            <a:r>
              <a:rPr lang="nl-NL" sz="1200" cap="none" dirty="0">
                <a:latin typeface="Calibri" panose="020F0502020204030204" pitchFamily="34" charset="0"/>
              </a:rPr>
              <a:t>Ieder kind krijgt een receptenboek. Bij taal, spelling en rekenen heb je vaak recepten (formules) nodig. Deze recepten krijgen de leerlingen in de vorm van stappenplannen.</a:t>
            </a:r>
          </a:p>
          <a:p>
            <a:pPr algn="l"/>
            <a:r>
              <a:rPr lang="nl-NL" sz="1200" cap="none" dirty="0">
                <a:latin typeface="Calibri" panose="020F0502020204030204" pitchFamily="34" charset="0"/>
              </a:rPr>
              <a:t>Deze stappenplannen gaan in hun receptenboek en deze mogen zij gedurende de lessen gebruiken.</a:t>
            </a:r>
          </a:p>
          <a:p>
            <a:pPr algn="l"/>
            <a:endParaRPr lang="nl-NL" cap="none" dirty="0">
              <a:latin typeface="Calibri" panose="020F0502020204030204" pitchFamily="34" charset="0"/>
            </a:endParaRPr>
          </a:p>
        </p:txBody>
      </p:sp>
      <p:sp>
        <p:nvSpPr>
          <p:cNvPr id="17" name="Tijdelijke aanduiding voor tekst 4">
            <a:extLst>
              <a:ext uri="{FF2B5EF4-FFF2-40B4-BE49-F238E27FC236}">
                <a16:creationId xmlns:a16="http://schemas.microsoft.com/office/drawing/2014/main" id="{9E5EC550-18BD-4383-64C2-D20E6A8D8C80}"/>
              </a:ext>
            </a:extLst>
          </p:cNvPr>
          <p:cNvSpPr txBox="1">
            <a:spLocks/>
          </p:cNvSpPr>
          <p:nvPr/>
        </p:nvSpPr>
        <p:spPr>
          <a:xfrm>
            <a:off x="7768694" y="2756818"/>
            <a:ext cx="3310128" cy="2493363"/>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9pPr>
          </a:lstStyle>
          <a:p>
            <a:pPr algn="l"/>
            <a:r>
              <a:rPr lang="nl-NL" sz="1200" cap="none" dirty="0">
                <a:latin typeface="Calibri" panose="020F0502020204030204" pitchFamily="34" charset="0"/>
              </a:rPr>
              <a:t>De kinderen krijgen, vanaf de herfstvakantie, een weektaak. Dit is half op papier en half in Junior Einstein. Alle kinderen krijgen een abonnement op Junior Einstein, een onlineprogramma waarin zij thuis voor alle vakken hun vaardigheden kunnen testen. De leerlingen krijgen een weektaak, op eigen niveau. Deze weektaak start maandagochtend en moet op vrijdagmiddag af zijn. Deze weektaak help ook bij het leren plannen. Voor deze weektaak krijgen ze tijd op school, maar ze zullen er ook thuis aan moeten werken. Dagelijkse controle door de leerkracht en onderwijsassistent.</a:t>
            </a:r>
            <a:endParaRPr lang="nl-NL" cap="none" dirty="0">
              <a:latin typeface="Calibri" panose="020F0502020204030204" pitchFamily="34" charset="0"/>
            </a:endParaRPr>
          </a:p>
        </p:txBody>
      </p:sp>
    </p:spTree>
    <p:extLst>
      <p:ext uri="{BB962C8B-B14F-4D97-AF65-F5344CB8AC3E}">
        <p14:creationId xmlns:p14="http://schemas.microsoft.com/office/powerpoint/2010/main" val="4269681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2E04FD7-FC0B-754E-6C35-B683C4C0A73D}"/>
              </a:ext>
            </a:extLst>
          </p:cNvPr>
          <p:cNvSpPr>
            <a:spLocks noGrp="1"/>
          </p:cNvSpPr>
          <p:nvPr>
            <p:ph type="body" idx="1"/>
          </p:nvPr>
        </p:nvSpPr>
        <p:spPr>
          <a:xfrm>
            <a:off x="691840" y="2058556"/>
            <a:ext cx="3310128" cy="576262"/>
          </a:xfrm>
        </p:spPr>
        <p:txBody>
          <a:bodyPr/>
          <a:lstStyle/>
          <a:p>
            <a:r>
              <a:rPr lang="nl-NL" dirty="0"/>
              <a:t>agenda</a:t>
            </a:r>
          </a:p>
        </p:txBody>
      </p:sp>
      <p:pic>
        <p:nvPicPr>
          <p:cNvPr id="13" name="Tijdelijke aanduiding voor afbeelding 12">
            <a:extLst>
              <a:ext uri="{FF2B5EF4-FFF2-40B4-BE49-F238E27FC236}">
                <a16:creationId xmlns:a16="http://schemas.microsoft.com/office/drawing/2014/main" id="{991DDEAA-5666-4A30-5E9C-F0D585C2B111}"/>
              </a:ext>
            </a:extLst>
          </p:cNvPr>
          <p:cNvPicPr>
            <a:picLocks noGrp="1" noChangeAspect="1"/>
          </p:cNvPicPr>
          <p:nvPr>
            <p:ph type="pic" idx="15"/>
          </p:nvPr>
        </p:nvPicPr>
        <p:blipFill>
          <a:blip r:embed="rId2"/>
          <a:srcRect t="6073" b="6073"/>
          <a:stretch/>
        </p:blipFill>
        <p:spPr>
          <a:xfrm>
            <a:off x="692150" y="338138"/>
            <a:ext cx="3309938" cy="1536700"/>
          </a:xfrm>
        </p:spPr>
      </p:pic>
      <p:sp>
        <p:nvSpPr>
          <p:cNvPr id="5" name="Tijdelijke aanduiding voor tekst 4">
            <a:extLst>
              <a:ext uri="{FF2B5EF4-FFF2-40B4-BE49-F238E27FC236}">
                <a16:creationId xmlns:a16="http://schemas.microsoft.com/office/drawing/2014/main" id="{1760CC5F-C15A-6FE3-2495-BD231C332FA3}"/>
              </a:ext>
            </a:extLst>
          </p:cNvPr>
          <p:cNvSpPr>
            <a:spLocks noGrp="1"/>
          </p:cNvSpPr>
          <p:nvPr>
            <p:ph type="body" sz="half" idx="18"/>
          </p:nvPr>
        </p:nvSpPr>
        <p:spPr>
          <a:xfrm>
            <a:off x="691840" y="2756818"/>
            <a:ext cx="3310128" cy="2493363"/>
          </a:xfrm>
        </p:spPr>
        <p:txBody>
          <a:bodyPr>
            <a:normAutofit fontScale="77500" lnSpcReduction="20000"/>
          </a:bodyPr>
          <a:lstStyle/>
          <a:p>
            <a:r>
              <a:rPr lang="nl-NL" sz="1800" cap="none" dirty="0">
                <a:effectLst/>
                <a:latin typeface="Calibri" panose="020F0502020204030204" pitchFamily="34" charset="0"/>
                <a:ea typeface="Times New Roman" panose="02020603050405020304" pitchFamily="18" charset="0"/>
              </a:rPr>
              <a:t>Om de kinderen alvast voor te bereiden op het VO hebben alle kinderen een agenda nodig.</a:t>
            </a:r>
            <a:endParaRPr lang="nl-NL" sz="1800" cap="none" dirty="0">
              <a:effectLst/>
              <a:latin typeface="Times New Roman" panose="02020603050405020304" pitchFamily="18" charset="0"/>
              <a:ea typeface="Times New Roman" panose="02020603050405020304" pitchFamily="18" charset="0"/>
            </a:endParaRPr>
          </a:p>
          <a:p>
            <a:r>
              <a:rPr lang="nl-NL" sz="1800" cap="none" dirty="0">
                <a:effectLst/>
                <a:latin typeface="Calibri" panose="020F0502020204030204" pitchFamily="34" charset="0"/>
                <a:ea typeface="Times New Roman" panose="02020603050405020304" pitchFamily="18" charset="0"/>
              </a:rPr>
              <a:t>In de klas staat altijd op een whiteboard wanneer er toetsen zijn. Tevens staan hierbij tips hoe je kunt leren voor deze toetsen. Ook zal in hun weektaak werk staan dat bij deze toetsen aansluit. De kinderen moeten dit in hun agenda noteren.</a:t>
            </a:r>
            <a:endParaRPr lang="nl-NL" sz="1800" cap="none" dirty="0">
              <a:effectLst/>
              <a:latin typeface="Times New Roman" panose="02020603050405020304" pitchFamily="18" charset="0"/>
              <a:ea typeface="Times New Roman" panose="02020603050405020304" pitchFamily="18" charset="0"/>
            </a:endParaRPr>
          </a:p>
        </p:txBody>
      </p:sp>
      <p:sp>
        <p:nvSpPr>
          <p:cNvPr id="9" name="Tijdelijke aanduiding voor tekst 8">
            <a:extLst>
              <a:ext uri="{FF2B5EF4-FFF2-40B4-BE49-F238E27FC236}">
                <a16:creationId xmlns:a16="http://schemas.microsoft.com/office/drawing/2014/main" id="{3F1F49F8-6379-33F6-335C-6142FFA0FC96}"/>
              </a:ext>
            </a:extLst>
          </p:cNvPr>
          <p:cNvSpPr>
            <a:spLocks noGrp="1"/>
          </p:cNvSpPr>
          <p:nvPr>
            <p:ph type="body" sz="quarter" idx="13"/>
          </p:nvPr>
        </p:nvSpPr>
        <p:spPr>
          <a:xfrm>
            <a:off x="7768694" y="2144846"/>
            <a:ext cx="3310128" cy="451858"/>
          </a:xfrm>
        </p:spPr>
        <p:txBody>
          <a:bodyPr/>
          <a:lstStyle/>
          <a:p>
            <a:r>
              <a:rPr lang="nl-NL" dirty="0"/>
              <a:t>woordenboek</a:t>
            </a:r>
          </a:p>
        </p:txBody>
      </p:sp>
      <p:pic>
        <p:nvPicPr>
          <p:cNvPr id="19" name="Tijdelijke aanduiding voor afbeelding 18">
            <a:extLst>
              <a:ext uri="{FF2B5EF4-FFF2-40B4-BE49-F238E27FC236}">
                <a16:creationId xmlns:a16="http://schemas.microsoft.com/office/drawing/2014/main" id="{230A1722-395C-A544-626E-8A38C3F54D2A}"/>
              </a:ext>
            </a:extLst>
          </p:cNvPr>
          <p:cNvPicPr>
            <a:picLocks noGrp="1" noChangeAspect="1"/>
          </p:cNvPicPr>
          <p:nvPr>
            <p:ph type="pic" idx="22"/>
          </p:nvPr>
        </p:nvPicPr>
        <p:blipFill>
          <a:blip r:embed="rId3"/>
          <a:srcRect t="8547" b="8547"/>
          <a:stretch/>
        </p:blipFill>
        <p:spPr>
          <a:xfrm>
            <a:off x="7780338" y="338138"/>
            <a:ext cx="3309937" cy="1536700"/>
          </a:xfrm>
        </p:spPr>
      </p:pic>
      <p:sp>
        <p:nvSpPr>
          <p:cNvPr id="17" name="Tijdelijke aanduiding voor tekst 4">
            <a:extLst>
              <a:ext uri="{FF2B5EF4-FFF2-40B4-BE49-F238E27FC236}">
                <a16:creationId xmlns:a16="http://schemas.microsoft.com/office/drawing/2014/main" id="{9E5EC550-18BD-4383-64C2-D20E6A8D8C80}"/>
              </a:ext>
            </a:extLst>
          </p:cNvPr>
          <p:cNvSpPr txBox="1">
            <a:spLocks/>
          </p:cNvSpPr>
          <p:nvPr/>
        </p:nvSpPr>
        <p:spPr>
          <a:xfrm>
            <a:off x="7768694" y="2756818"/>
            <a:ext cx="3310128" cy="2493363"/>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9pPr>
          </a:lstStyle>
          <a:p>
            <a:r>
              <a:rPr lang="nl-NL" cap="none" dirty="0">
                <a:effectLst/>
                <a:latin typeface="Calibri" panose="020F0502020204030204" pitchFamily="34" charset="0"/>
                <a:ea typeface="Times New Roman" panose="02020603050405020304" pitchFamily="18" charset="0"/>
              </a:rPr>
              <a:t>Elk kind heeft een woordenboek. Tijdens lessen mogen ze hierin woorden opzoeken die ze niet kennen. Uiteraard leren de kinderen ook hoe ze deze woorden kunnen opzoeken in speciale lessen.</a:t>
            </a:r>
            <a:endParaRPr lang="nl-NL" cap="none" dirty="0">
              <a:effectLst/>
              <a:latin typeface="Times New Roman" panose="02020603050405020304" pitchFamily="18" charset="0"/>
              <a:ea typeface="Times New Roman" panose="02020603050405020304" pitchFamily="18" charset="0"/>
            </a:endParaRPr>
          </a:p>
        </p:txBody>
      </p:sp>
      <p:pic>
        <p:nvPicPr>
          <p:cNvPr id="27" name="Afbeelding 26">
            <a:extLst>
              <a:ext uri="{FF2B5EF4-FFF2-40B4-BE49-F238E27FC236}">
                <a16:creationId xmlns:a16="http://schemas.microsoft.com/office/drawing/2014/main" id="{A3D5F2EA-712A-D822-B628-69FDEF12A4DD}"/>
              </a:ext>
            </a:extLst>
          </p:cNvPr>
          <p:cNvPicPr>
            <a:picLocks noChangeAspect="1"/>
          </p:cNvPicPr>
          <p:nvPr/>
        </p:nvPicPr>
        <p:blipFill>
          <a:blip r:embed="rId4"/>
          <a:stretch>
            <a:fillRect/>
          </a:stretch>
        </p:blipFill>
        <p:spPr>
          <a:xfrm>
            <a:off x="4220179" y="565708"/>
            <a:ext cx="3318781" cy="4382219"/>
          </a:xfrm>
          <a:prstGeom prst="rect">
            <a:avLst/>
          </a:prstGeom>
        </p:spPr>
      </p:pic>
    </p:spTree>
    <p:extLst>
      <p:ext uri="{BB962C8B-B14F-4D97-AF65-F5344CB8AC3E}">
        <p14:creationId xmlns:p14="http://schemas.microsoft.com/office/powerpoint/2010/main" val="359630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D20F0D-349D-C802-EAED-184E1E2F86B9}"/>
              </a:ext>
            </a:extLst>
          </p:cNvPr>
          <p:cNvSpPr>
            <a:spLocks noGrp="1"/>
          </p:cNvSpPr>
          <p:nvPr>
            <p:ph type="title"/>
          </p:nvPr>
        </p:nvSpPr>
        <p:spPr>
          <a:xfrm>
            <a:off x="258793" y="565030"/>
            <a:ext cx="11386867" cy="1151965"/>
          </a:xfrm>
        </p:spPr>
        <p:txBody>
          <a:bodyPr>
            <a:normAutofit/>
          </a:bodyPr>
          <a:lstStyle/>
          <a:p>
            <a:pPr algn="ctr"/>
            <a:r>
              <a:rPr lang="nl-NL" dirty="0"/>
              <a:t>F.	DE VAKKEN IN GROEP 8 +</a:t>
            </a:r>
          </a:p>
        </p:txBody>
      </p:sp>
      <p:sp>
        <p:nvSpPr>
          <p:cNvPr id="3" name="Tekstvak 2">
            <a:extLst>
              <a:ext uri="{FF2B5EF4-FFF2-40B4-BE49-F238E27FC236}">
                <a16:creationId xmlns:a16="http://schemas.microsoft.com/office/drawing/2014/main" id="{3AD5C884-F1E3-F259-D204-9F37BEB79616}"/>
              </a:ext>
            </a:extLst>
          </p:cNvPr>
          <p:cNvSpPr txBox="1"/>
          <p:nvPr/>
        </p:nvSpPr>
        <p:spPr>
          <a:xfrm>
            <a:off x="2651185" y="1509962"/>
            <a:ext cx="5664679" cy="646331"/>
          </a:xfrm>
          <a:prstGeom prst="rect">
            <a:avLst/>
          </a:prstGeom>
          <a:noFill/>
        </p:spPr>
        <p:txBody>
          <a:bodyPr wrap="square" rtlCol="0">
            <a:spAutoFit/>
          </a:bodyPr>
          <a:lstStyle/>
          <a:p>
            <a:pPr algn="ctr"/>
            <a:r>
              <a:rPr lang="nl-NL" dirty="0"/>
              <a:t>Op de volgende slides uitleg over de diverse vakken die worden gegeven in groep 8 Plus</a:t>
            </a:r>
          </a:p>
        </p:txBody>
      </p:sp>
      <p:pic>
        <p:nvPicPr>
          <p:cNvPr id="5" name="Afbeelding 4">
            <a:extLst>
              <a:ext uri="{FF2B5EF4-FFF2-40B4-BE49-F238E27FC236}">
                <a16:creationId xmlns:a16="http://schemas.microsoft.com/office/drawing/2014/main" id="{2D8E0E12-9171-A86E-BC45-EF505A4ABD1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05626" y="2588856"/>
            <a:ext cx="2514600" cy="2514600"/>
          </a:xfrm>
          <a:prstGeom prst="rect">
            <a:avLst/>
          </a:prstGeom>
        </p:spPr>
      </p:pic>
      <p:pic>
        <p:nvPicPr>
          <p:cNvPr id="10" name="Afbeelding 9">
            <a:extLst>
              <a:ext uri="{FF2B5EF4-FFF2-40B4-BE49-F238E27FC236}">
                <a16:creationId xmlns:a16="http://schemas.microsoft.com/office/drawing/2014/main" id="{3FDE7D39-957E-791B-B552-BCF0AF9FB810}"/>
              </a:ext>
            </a:extLst>
          </p:cNvPr>
          <p:cNvPicPr>
            <a:picLocks noChangeAspect="1"/>
          </p:cNvPicPr>
          <p:nvPr/>
        </p:nvPicPr>
        <p:blipFill>
          <a:blip r:embed="rId4"/>
          <a:stretch>
            <a:fillRect/>
          </a:stretch>
        </p:blipFill>
        <p:spPr>
          <a:xfrm>
            <a:off x="4157015" y="2611324"/>
            <a:ext cx="2653017" cy="2514599"/>
          </a:xfrm>
          <a:prstGeom prst="rect">
            <a:avLst/>
          </a:prstGeom>
        </p:spPr>
      </p:pic>
      <p:pic>
        <p:nvPicPr>
          <p:cNvPr id="13" name="Afbeelding 12">
            <a:extLst>
              <a:ext uri="{FF2B5EF4-FFF2-40B4-BE49-F238E27FC236}">
                <a16:creationId xmlns:a16="http://schemas.microsoft.com/office/drawing/2014/main" id="{654BFF68-B7F0-629C-A80D-4E3DCD3164E5}"/>
              </a:ext>
            </a:extLst>
          </p:cNvPr>
          <p:cNvPicPr>
            <a:picLocks noChangeAspect="1"/>
          </p:cNvPicPr>
          <p:nvPr/>
        </p:nvPicPr>
        <p:blipFill>
          <a:blip r:embed="rId5"/>
          <a:stretch>
            <a:fillRect/>
          </a:stretch>
        </p:blipFill>
        <p:spPr>
          <a:xfrm>
            <a:off x="7246821" y="2611324"/>
            <a:ext cx="3708726" cy="2565202"/>
          </a:xfrm>
          <a:prstGeom prst="rect">
            <a:avLst/>
          </a:prstGeom>
        </p:spPr>
      </p:pic>
      <p:sp>
        <p:nvSpPr>
          <p:cNvPr id="14" name="Tijdelijke aanduiding voor tekst 2">
            <a:extLst>
              <a:ext uri="{FF2B5EF4-FFF2-40B4-BE49-F238E27FC236}">
                <a16:creationId xmlns:a16="http://schemas.microsoft.com/office/drawing/2014/main" id="{70BD724E-3EF5-A6EA-1790-479E72621272}"/>
              </a:ext>
            </a:extLst>
          </p:cNvPr>
          <p:cNvSpPr txBox="1">
            <a:spLocks/>
          </p:cNvSpPr>
          <p:nvPr/>
        </p:nvSpPr>
        <p:spPr>
          <a:xfrm>
            <a:off x="1205626" y="4618448"/>
            <a:ext cx="2514600" cy="576262"/>
          </a:xfrm>
          <a:prstGeom prst="rect">
            <a:avLst/>
          </a:prstGeom>
          <a:solidFill>
            <a:schemeClr val="bg1"/>
          </a:solidFill>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nl-NL" dirty="0"/>
              <a:t>REKENEN</a:t>
            </a:r>
          </a:p>
        </p:txBody>
      </p:sp>
      <p:sp>
        <p:nvSpPr>
          <p:cNvPr id="15" name="Tijdelijke aanduiding voor tekst 2">
            <a:extLst>
              <a:ext uri="{FF2B5EF4-FFF2-40B4-BE49-F238E27FC236}">
                <a16:creationId xmlns:a16="http://schemas.microsoft.com/office/drawing/2014/main" id="{93CE5F5D-A5D1-29CD-9D0B-59129B3E523C}"/>
              </a:ext>
            </a:extLst>
          </p:cNvPr>
          <p:cNvSpPr txBox="1">
            <a:spLocks/>
          </p:cNvSpPr>
          <p:nvPr/>
        </p:nvSpPr>
        <p:spPr>
          <a:xfrm>
            <a:off x="4157014" y="4632319"/>
            <a:ext cx="2653017" cy="576262"/>
          </a:xfrm>
          <a:prstGeom prst="rect">
            <a:avLst/>
          </a:prstGeom>
          <a:solidFill>
            <a:schemeClr val="bg1"/>
          </a:solidFill>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nl-NL" dirty="0"/>
              <a:t>SPELLING &amp; TAAL</a:t>
            </a:r>
          </a:p>
        </p:txBody>
      </p:sp>
      <p:sp>
        <p:nvSpPr>
          <p:cNvPr id="16" name="Tijdelijke aanduiding voor tekst 2">
            <a:extLst>
              <a:ext uri="{FF2B5EF4-FFF2-40B4-BE49-F238E27FC236}">
                <a16:creationId xmlns:a16="http://schemas.microsoft.com/office/drawing/2014/main" id="{109E3ACB-8A30-CD02-772B-C7B83A54CD2D}"/>
              </a:ext>
            </a:extLst>
          </p:cNvPr>
          <p:cNvSpPr txBox="1">
            <a:spLocks/>
          </p:cNvSpPr>
          <p:nvPr/>
        </p:nvSpPr>
        <p:spPr>
          <a:xfrm>
            <a:off x="7246819" y="4649572"/>
            <a:ext cx="3708726" cy="576262"/>
          </a:xfrm>
          <a:prstGeom prst="rect">
            <a:avLst/>
          </a:prstGeom>
          <a:solidFill>
            <a:schemeClr val="bg1"/>
          </a:solidFill>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nl-NL" dirty="0"/>
              <a:t>BEGRIJPEND LEZEN</a:t>
            </a:r>
          </a:p>
        </p:txBody>
      </p:sp>
    </p:spTree>
    <p:extLst>
      <p:ext uri="{BB962C8B-B14F-4D97-AF65-F5344CB8AC3E}">
        <p14:creationId xmlns:p14="http://schemas.microsoft.com/office/powerpoint/2010/main" val="460984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B9B03-23EF-D9A8-B6C5-EAADE5317F57}"/>
              </a:ext>
            </a:extLst>
          </p:cNvPr>
          <p:cNvSpPr>
            <a:spLocks noGrp="1"/>
          </p:cNvSpPr>
          <p:nvPr>
            <p:ph type="title"/>
          </p:nvPr>
        </p:nvSpPr>
        <p:spPr>
          <a:xfrm>
            <a:off x="693643" y="685800"/>
            <a:ext cx="4126860" cy="2023252"/>
          </a:xfrm>
        </p:spPr>
        <p:txBody>
          <a:bodyPr/>
          <a:lstStyle/>
          <a:p>
            <a:r>
              <a:rPr lang="nl-NL" dirty="0"/>
              <a:t>SPELLING EN TAAL</a:t>
            </a:r>
            <a:br>
              <a:rPr lang="nl-NL" dirty="0"/>
            </a:br>
            <a:r>
              <a:rPr lang="nl-NL" sz="1800" b="1" i="1" dirty="0">
                <a:effectLst/>
                <a:latin typeface="Calibri" panose="020F0502020204030204" pitchFamily="34" charset="0"/>
                <a:ea typeface="Times New Roman" panose="02020603050405020304" pitchFamily="18" charset="0"/>
              </a:rPr>
              <a:t>gemiddeld 6 uur per week</a:t>
            </a:r>
            <a:br>
              <a:rPr lang="nl-NL" sz="1800" b="1" i="1" dirty="0">
                <a:effectLst/>
                <a:latin typeface="Calibri" panose="020F0502020204030204" pitchFamily="34" charset="0"/>
                <a:ea typeface="Times New Roman" panose="02020603050405020304" pitchFamily="18" charset="0"/>
              </a:rPr>
            </a:br>
            <a:r>
              <a:rPr lang="nl-NL" sz="1800" i="1" dirty="0">
                <a:effectLst/>
                <a:latin typeface="Calibri" panose="020F0502020204030204" pitchFamily="34" charset="0"/>
                <a:ea typeface="Times New Roman" panose="02020603050405020304" pitchFamily="18" charset="0"/>
              </a:rPr>
              <a:t>Methode: </a:t>
            </a:r>
            <a:r>
              <a:rPr lang="nl-NL" sz="1800" i="1" dirty="0" err="1">
                <a:effectLst/>
                <a:latin typeface="Calibri" panose="020F0502020204030204" pitchFamily="34" charset="0"/>
                <a:ea typeface="Times New Roman" panose="02020603050405020304" pitchFamily="18" charset="0"/>
              </a:rPr>
              <a:t>Snappet</a:t>
            </a:r>
            <a:r>
              <a:rPr lang="nl-NL" sz="1800" i="1" dirty="0">
                <a:effectLst/>
                <a:latin typeface="Calibri" panose="020F0502020204030204" pitchFamily="34" charset="0"/>
                <a:ea typeface="Times New Roman" panose="02020603050405020304" pitchFamily="18" charset="0"/>
              </a:rPr>
              <a:t> Taalactief 4</a:t>
            </a:r>
            <a:br>
              <a:rPr lang="nl-NL" sz="1800" dirty="0">
                <a:effectLst/>
                <a:latin typeface="Times New Roman" panose="02020603050405020304" pitchFamily="18" charset="0"/>
                <a:ea typeface="Times New Roman" panose="02020603050405020304" pitchFamily="18" charset="0"/>
              </a:rPr>
            </a:br>
            <a:br>
              <a:rPr lang="nl-NL" sz="1800" dirty="0">
                <a:effectLst/>
                <a:latin typeface="Times New Roman" panose="02020603050405020304" pitchFamily="18" charset="0"/>
                <a:ea typeface="Times New Roman" panose="02020603050405020304" pitchFamily="18" charset="0"/>
              </a:rPr>
            </a:br>
            <a:endParaRPr lang="nl-NL" dirty="0"/>
          </a:p>
        </p:txBody>
      </p:sp>
      <p:sp>
        <p:nvSpPr>
          <p:cNvPr id="4" name="Tijdelijke aanduiding voor tekst 3">
            <a:extLst>
              <a:ext uri="{FF2B5EF4-FFF2-40B4-BE49-F238E27FC236}">
                <a16:creationId xmlns:a16="http://schemas.microsoft.com/office/drawing/2014/main" id="{91B65A3A-AA80-C715-4F15-1FED2D33FC9B}"/>
              </a:ext>
            </a:extLst>
          </p:cNvPr>
          <p:cNvSpPr>
            <a:spLocks noGrp="1"/>
          </p:cNvSpPr>
          <p:nvPr>
            <p:ph type="body" sz="half" idx="2"/>
          </p:nvPr>
        </p:nvSpPr>
        <p:spPr>
          <a:xfrm>
            <a:off x="693642" y="2164544"/>
            <a:ext cx="4126861" cy="2665533"/>
          </a:xfrm>
        </p:spPr>
        <p:txBody>
          <a:bodyPr>
            <a:normAutofit fontScale="85000" lnSpcReduction="10000"/>
          </a:bodyPr>
          <a:lstStyle/>
          <a:p>
            <a:r>
              <a:rPr lang="nl-NL" sz="1800" cap="none" dirty="0">
                <a:effectLst/>
                <a:latin typeface="Calibri" panose="020F0502020204030204" pitchFamily="34" charset="0"/>
                <a:ea typeface="Times New Roman" panose="02020603050405020304" pitchFamily="18" charset="0"/>
              </a:rPr>
              <a:t>De kinderen krijgen dagelijks een dictee, visueel ondersteund met beeld, zodat dit helpt bij hun woordenschat. Als je een woord niet kent en moet opschrijven is het handig als je weet wat dit woord betekent.</a:t>
            </a:r>
            <a:endParaRPr lang="nl-NL" sz="1800" cap="none" dirty="0">
              <a:effectLst/>
              <a:latin typeface="Times New Roman" panose="02020603050405020304" pitchFamily="18" charset="0"/>
              <a:ea typeface="Times New Roman" panose="02020603050405020304" pitchFamily="18" charset="0"/>
            </a:endParaRPr>
          </a:p>
          <a:p>
            <a:r>
              <a:rPr lang="nl-NL" sz="1800" cap="none" dirty="0">
                <a:effectLst/>
                <a:latin typeface="Calibri" panose="020F0502020204030204" pitchFamily="34" charset="0"/>
                <a:ea typeface="Times New Roman" panose="02020603050405020304" pitchFamily="18" charset="0"/>
              </a:rPr>
              <a:t>Daarnaast is er extra veel aandacht voor mondelinge en schriftelijke taalvaardigheid.</a:t>
            </a:r>
            <a:endParaRPr lang="nl-NL" sz="1800" cap="none" dirty="0">
              <a:effectLst/>
              <a:latin typeface="Times New Roman" panose="02020603050405020304" pitchFamily="18" charset="0"/>
              <a:ea typeface="Times New Roman" panose="02020603050405020304" pitchFamily="18" charset="0"/>
            </a:endParaRPr>
          </a:p>
          <a:p>
            <a:r>
              <a:rPr lang="nl-NL" sz="1800" cap="none" dirty="0">
                <a:effectLst/>
                <a:latin typeface="Calibri" panose="020F0502020204030204" pitchFamily="34" charset="0"/>
                <a:ea typeface="Times New Roman" panose="02020603050405020304" pitchFamily="18" charset="0"/>
              </a:rPr>
              <a:t>Alle lessen worden volgens EDI (zie c) gegeven</a:t>
            </a:r>
            <a:endParaRPr lang="nl-NL" sz="1800" cap="none" dirty="0">
              <a:effectLst/>
              <a:latin typeface="Times New Roman" panose="02020603050405020304" pitchFamily="18" charset="0"/>
              <a:ea typeface="Times New Roman" panose="02020603050405020304" pitchFamily="18" charset="0"/>
            </a:endParaRPr>
          </a:p>
          <a:p>
            <a:endParaRPr lang="nl-NL" cap="none" dirty="0"/>
          </a:p>
        </p:txBody>
      </p:sp>
      <p:pic>
        <p:nvPicPr>
          <p:cNvPr id="6" name="Afbeelding 5">
            <a:extLst>
              <a:ext uri="{FF2B5EF4-FFF2-40B4-BE49-F238E27FC236}">
                <a16:creationId xmlns:a16="http://schemas.microsoft.com/office/drawing/2014/main" id="{F7DDCFF6-6AC0-C05C-FD60-0E49AA728806}"/>
              </a:ext>
            </a:extLst>
          </p:cNvPr>
          <p:cNvPicPr>
            <a:picLocks noChangeAspect="1"/>
          </p:cNvPicPr>
          <p:nvPr/>
        </p:nvPicPr>
        <p:blipFill>
          <a:blip r:embed="rId2"/>
          <a:stretch>
            <a:fillRect/>
          </a:stretch>
        </p:blipFill>
        <p:spPr>
          <a:xfrm>
            <a:off x="5579627" y="1122843"/>
            <a:ext cx="5444931" cy="3629954"/>
          </a:xfrm>
          <a:prstGeom prst="rect">
            <a:avLst/>
          </a:prstGeom>
        </p:spPr>
      </p:pic>
    </p:spTree>
    <p:extLst>
      <p:ext uri="{BB962C8B-B14F-4D97-AF65-F5344CB8AC3E}">
        <p14:creationId xmlns:p14="http://schemas.microsoft.com/office/powerpoint/2010/main" val="1724878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B9B03-23EF-D9A8-B6C5-EAADE5317F57}"/>
              </a:ext>
            </a:extLst>
          </p:cNvPr>
          <p:cNvSpPr>
            <a:spLocks noGrp="1"/>
          </p:cNvSpPr>
          <p:nvPr>
            <p:ph type="title"/>
          </p:nvPr>
        </p:nvSpPr>
        <p:spPr>
          <a:xfrm>
            <a:off x="693643" y="254479"/>
            <a:ext cx="4126860" cy="1091242"/>
          </a:xfrm>
        </p:spPr>
        <p:txBody>
          <a:bodyPr anchor="t"/>
          <a:lstStyle/>
          <a:p>
            <a:r>
              <a:rPr lang="nl-NL" dirty="0"/>
              <a:t>Begrijpend lezen</a:t>
            </a:r>
            <a:br>
              <a:rPr lang="nl-NL" dirty="0"/>
            </a:br>
            <a:r>
              <a:rPr lang="nl-NL" sz="1800" b="1" i="1" dirty="0">
                <a:effectLst/>
                <a:latin typeface="Calibri" panose="020F0502020204030204" pitchFamily="34" charset="0"/>
                <a:ea typeface="Times New Roman" panose="02020603050405020304" pitchFamily="18" charset="0"/>
              </a:rPr>
              <a:t>GEMIDDELD 3 UUR PER WEEK</a:t>
            </a:r>
            <a:br>
              <a:rPr lang="nl-NL" sz="1800" b="1" i="1" dirty="0">
                <a:effectLst/>
                <a:latin typeface="Calibri" panose="020F0502020204030204" pitchFamily="34" charset="0"/>
                <a:ea typeface="Times New Roman" panose="02020603050405020304" pitchFamily="18" charset="0"/>
              </a:rPr>
            </a:br>
            <a:r>
              <a:rPr lang="nl-NL" sz="1800" i="1" dirty="0">
                <a:effectLst/>
                <a:latin typeface="Calibri" panose="020F0502020204030204" pitchFamily="34" charset="0"/>
                <a:ea typeface="Times New Roman" panose="02020603050405020304" pitchFamily="18" charset="0"/>
              </a:rPr>
              <a:t>Methode: CLOSE READING</a:t>
            </a:r>
            <a:endParaRPr lang="nl-NL" dirty="0"/>
          </a:p>
        </p:txBody>
      </p:sp>
      <p:sp>
        <p:nvSpPr>
          <p:cNvPr id="4" name="Tijdelijke aanduiding voor tekst 3">
            <a:extLst>
              <a:ext uri="{FF2B5EF4-FFF2-40B4-BE49-F238E27FC236}">
                <a16:creationId xmlns:a16="http://schemas.microsoft.com/office/drawing/2014/main" id="{91B65A3A-AA80-C715-4F15-1FED2D33FC9B}"/>
              </a:ext>
            </a:extLst>
          </p:cNvPr>
          <p:cNvSpPr>
            <a:spLocks noGrp="1"/>
          </p:cNvSpPr>
          <p:nvPr>
            <p:ph type="body" sz="half" idx="2"/>
          </p:nvPr>
        </p:nvSpPr>
        <p:spPr>
          <a:xfrm>
            <a:off x="693643" y="1345720"/>
            <a:ext cx="4126861" cy="4028865"/>
          </a:xfrm>
          <a:ln>
            <a:solidFill>
              <a:schemeClr val="accent1"/>
            </a:solidFill>
          </a:ln>
        </p:spPr>
        <p:txBody>
          <a:bodyPr>
            <a:normAutofit fontScale="70000" lnSpcReduction="20000"/>
          </a:bodyPr>
          <a:lstStyle/>
          <a:p>
            <a:pPr marR="0" algn="l" rtl="0"/>
            <a:r>
              <a:rPr lang="nl-NL" sz="1800" b="0" i="0" u="none" strike="noStrike" cap="none" baseline="0" dirty="0">
                <a:latin typeface="Calibri" panose="020F0502020204030204" pitchFamily="34" charset="0"/>
              </a:rPr>
              <a:t>Bij begrijpend lezen maken wij gebruiken van close reading. Hierin behandelen we wekelijks andere teksten zoals verhalen, informatieve teksten, reclameteksten, gedichten etc.</a:t>
            </a:r>
          </a:p>
          <a:p>
            <a:pPr marR="0" algn="l" rtl="0"/>
            <a:r>
              <a:rPr lang="nl-NL" sz="1800" b="0" i="0" u="none" strike="noStrike" cap="none" baseline="0" dirty="0">
                <a:latin typeface="Calibri" panose="020F0502020204030204" pitchFamily="34" charset="0"/>
              </a:rPr>
              <a:t>Wat is dat, close reading?</a:t>
            </a:r>
          </a:p>
          <a:p>
            <a:pPr marR="0" algn="l" rtl="0"/>
            <a:r>
              <a:rPr lang="nl-NL" sz="1800" b="0" i="0" u="none" strike="noStrike" cap="none" baseline="0" dirty="0">
                <a:latin typeface="Calibri" panose="020F0502020204030204" pitchFamily="34" charset="0"/>
              </a:rPr>
              <a:t>Bij close reading wordt het kind uitgedaagd een moeilijke tekst meerdere malen te lezen. Steeds krijgt het een andere opdracht mee, waardoor het kind wordt uitgedaagd om op verschillende manieren naar de tekst te kijken.</a:t>
            </a:r>
          </a:p>
          <a:p>
            <a:pPr marR="0" algn="l" rtl="0"/>
            <a:endParaRPr lang="nl-NL" sz="1800" b="0" i="0" u="none" strike="noStrike" cap="none" baseline="0" dirty="0">
              <a:latin typeface="Calibri" panose="020F0502020204030204" pitchFamily="34" charset="0"/>
            </a:endParaRPr>
          </a:p>
          <a:p>
            <a:pPr marR="0" algn="l" rtl="0"/>
            <a:r>
              <a:rPr lang="nl-NL" sz="1800" b="0" i="0" u="none" strike="noStrike" cap="none" baseline="0" dirty="0">
                <a:latin typeface="Calibri" panose="020F0502020204030204" pitchFamily="34" charset="0"/>
              </a:rPr>
              <a:t>Les 1: dit is een globale verkenning van de tekst.</a:t>
            </a:r>
          </a:p>
          <a:p>
            <a:pPr marR="0" algn="l" rtl="0"/>
            <a:r>
              <a:rPr lang="nl-NL" sz="1800" b="0" i="0" u="none" strike="noStrike" cap="none" baseline="0" dirty="0">
                <a:latin typeface="Calibri" panose="020F0502020204030204" pitchFamily="34" charset="0"/>
              </a:rPr>
              <a:t>Les 2: nu wordt er naar details in de tekst gekeken.</a:t>
            </a:r>
          </a:p>
          <a:p>
            <a:pPr marR="0" algn="l" rtl="0"/>
            <a:r>
              <a:rPr lang="nl-NL" sz="1800" b="0" i="0" u="none" strike="noStrike" cap="none" baseline="0" dirty="0">
                <a:latin typeface="Calibri" panose="020F0502020204030204" pitchFamily="34" charset="0"/>
              </a:rPr>
              <a:t>Les 3: de kinderen snappen de tekst nu goed en kunnen nu dieper de tekst induiken.</a:t>
            </a:r>
          </a:p>
          <a:p>
            <a:endParaRPr lang="nl-NL" dirty="0"/>
          </a:p>
        </p:txBody>
      </p:sp>
      <p:sp>
        <p:nvSpPr>
          <p:cNvPr id="7" name="Tijdelijke aanduiding voor tekst 3">
            <a:extLst>
              <a:ext uri="{FF2B5EF4-FFF2-40B4-BE49-F238E27FC236}">
                <a16:creationId xmlns:a16="http://schemas.microsoft.com/office/drawing/2014/main" id="{42307E4E-34EB-C2C6-32C5-3C258EBD29B8}"/>
              </a:ext>
            </a:extLst>
          </p:cNvPr>
          <p:cNvSpPr txBox="1">
            <a:spLocks/>
          </p:cNvSpPr>
          <p:nvPr/>
        </p:nvSpPr>
        <p:spPr>
          <a:xfrm>
            <a:off x="5308068" y="378782"/>
            <a:ext cx="6190289" cy="4995804"/>
          </a:xfrm>
          <a:prstGeom prst="rect">
            <a:avLst/>
          </a:prstGeom>
          <a:ln>
            <a:solidFill>
              <a:schemeClr val="accent1"/>
            </a:solidFill>
          </a:ln>
        </p:spPr>
        <p:txBody>
          <a:bodyPr vert="horz" lIns="91440" tIns="45720" rIns="91440" bIns="45720" rtlCol="0" anchor="t">
            <a:normAutofit fontScale="70000" lnSpcReduction="200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8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9pPr>
          </a:lstStyle>
          <a:p>
            <a:pPr marR="0" algn="l" rtl="0"/>
            <a:r>
              <a:rPr lang="nl-NL" sz="1800" b="0" i="0" u="none" strike="noStrike" cap="none" baseline="0" dirty="0">
                <a:latin typeface="Calibri" panose="020F0502020204030204" pitchFamily="34" charset="0"/>
              </a:rPr>
              <a:t>Als voorbeeld neem ik even de close reading les over de tekst “Een echte </a:t>
            </a:r>
            <a:r>
              <a:rPr lang="nl-NL" cap="none" dirty="0">
                <a:latin typeface="Calibri" panose="020F0502020204030204" pitchFamily="34" charset="0"/>
              </a:rPr>
              <a:t>B</a:t>
            </a:r>
            <a:r>
              <a:rPr lang="nl-NL" sz="1800" b="0" i="0" u="none" strike="noStrike" cap="none" baseline="0" dirty="0">
                <a:latin typeface="Calibri" panose="020F0502020204030204" pitchFamily="34" charset="0"/>
              </a:rPr>
              <a:t>icker” uit het </a:t>
            </a:r>
            <a:r>
              <a:rPr lang="nl-NL" sz="1800" b="0" i="1" u="none" strike="noStrike" cap="none" baseline="0" dirty="0">
                <a:latin typeface="Calibri" panose="020F0502020204030204" pitchFamily="34" charset="0"/>
              </a:rPr>
              <a:t>Grote </a:t>
            </a:r>
            <a:r>
              <a:rPr lang="nl-NL" i="1" cap="none" dirty="0">
                <a:latin typeface="Calibri" panose="020F0502020204030204" pitchFamily="34" charset="0"/>
              </a:rPr>
              <a:t>R</a:t>
            </a:r>
            <a:r>
              <a:rPr lang="nl-NL" sz="1800" b="0" i="1" u="none" strike="noStrike" cap="none" baseline="0" dirty="0">
                <a:latin typeface="Calibri" panose="020F0502020204030204" pitchFamily="34" charset="0"/>
              </a:rPr>
              <a:t>ijksmuseum </a:t>
            </a:r>
            <a:r>
              <a:rPr lang="nl-NL" i="1" cap="none" dirty="0">
                <a:latin typeface="Calibri" panose="020F0502020204030204" pitchFamily="34" charset="0"/>
              </a:rPr>
              <a:t>voorlees</a:t>
            </a:r>
            <a:r>
              <a:rPr lang="nl-NL" sz="1800" b="0" i="1" u="none" strike="noStrike" cap="none" baseline="0" dirty="0">
                <a:latin typeface="Calibri" panose="020F0502020204030204" pitchFamily="34" charset="0"/>
              </a:rPr>
              <a:t>boek</a:t>
            </a:r>
            <a:r>
              <a:rPr lang="nl-NL" sz="1800" b="0" i="0" u="none" strike="noStrike" cap="none" baseline="0" dirty="0">
                <a:latin typeface="Calibri" panose="020F0502020204030204" pitchFamily="34" charset="0"/>
              </a:rPr>
              <a:t>. In dit boek wordt het verhaal verteld van het rijke jongetje </a:t>
            </a:r>
            <a:r>
              <a:rPr lang="nl-NL" cap="none" dirty="0">
                <a:latin typeface="Calibri" panose="020F0502020204030204" pitchFamily="34" charset="0"/>
              </a:rPr>
              <a:t>B</a:t>
            </a:r>
            <a:r>
              <a:rPr lang="nl-NL" sz="1800" b="0" i="0" u="none" strike="noStrike" cap="none" baseline="0" dirty="0">
                <a:latin typeface="Calibri" panose="020F0502020204030204" pitchFamily="34" charset="0"/>
              </a:rPr>
              <a:t>icker, van wie een portret wordt gemaakt.</a:t>
            </a:r>
          </a:p>
          <a:p>
            <a:pPr marR="0" algn="l" rtl="0"/>
            <a:endParaRPr lang="nl-NL" sz="1800" b="0" i="0" u="none" strike="noStrike" cap="none" baseline="0" dirty="0">
              <a:latin typeface="Calibri" panose="020F0502020204030204" pitchFamily="34" charset="0"/>
            </a:endParaRPr>
          </a:p>
          <a:p>
            <a:pPr marR="0" algn="l" rtl="0">
              <a:spcBef>
                <a:spcPts val="0"/>
              </a:spcBef>
            </a:pPr>
            <a:r>
              <a:rPr lang="nl-NL" sz="1800" b="1" i="1" u="none" strike="noStrike" cap="none" baseline="0" dirty="0">
                <a:solidFill>
                  <a:schemeClr val="accent1"/>
                </a:solidFill>
                <a:latin typeface="Calibri" panose="020F0502020204030204" pitchFamily="34" charset="0"/>
              </a:rPr>
              <a:t>Les 1: wat is de kern.</a:t>
            </a:r>
          </a:p>
          <a:p>
            <a:pPr marR="0" algn="l" rtl="0">
              <a:spcBef>
                <a:spcPts val="0"/>
              </a:spcBef>
            </a:pPr>
            <a:r>
              <a:rPr lang="nl-NL" sz="1800" b="0" i="0" u="none" strike="noStrike" cap="none" baseline="0" dirty="0">
                <a:latin typeface="Calibri" panose="020F0502020204030204" pitchFamily="34" charset="0"/>
              </a:rPr>
              <a:t>In de les geven de leerlingen antwoord op de vragen:	</a:t>
            </a:r>
          </a:p>
          <a:p>
            <a:pPr marR="0" algn="l" rtl="0">
              <a:spcBef>
                <a:spcPts val="0"/>
              </a:spcBef>
            </a:pPr>
            <a:r>
              <a:rPr lang="nl-NL" sz="1800" b="0" i="1" u="none" strike="noStrike" cap="none" baseline="0" dirty="0">
                <a:latin typeface="Calibri" panose="020F0502020204030204" pitchFamily="34" charset="0"/>
              </a:rPr>
              <a:t>Wie zijn de hoofdpersonen?</a:t>
            </a:r>
            <a:endParaRPr lang="nl-NL" sz="1800" b="0" i="0" u="none" strike="noStrike" cap="none" baseline="0" dirty="0">
              <a:latin typeface="Calibri" panose="020F0502020204030204" pitchFamily="34" charset="0"/>
            </a:endParaRPr>
          </a:p>
          <a:p>
            <a:pPr marR="0" algn="l" rtl="0">
              <a:spcBef>
                <a:spcPts val="0"/>
              </a:spcBef>
            </a:pPr>
            <a:r>
              <a:rPr lang="nl-NL" sz="1800" b="0" i="1" u="none" strike="noStrike" cap="none" baseline="0" dirty="0">
                <a:latin typeface="Calibri" panose="020F0502020204030204" pitchFamily="34" charset="0"/>
              </a:rPr>
              <a:t>Wat doen de hoofdpersonen?</a:t>
            </a:r>
          </a:p>
          <a:p>
            <a:pPr marR="0" algn="l" rtl="0">
              <a:spcBef>
                <a:spcPts val="0"/>
              </a:spcBef>
            </a:pPr>
            <a:r>
              <a:rPr lang="nl-NL" sz="1800" b="0" i="1" u="none" strike="noStrike" cap="none" baseline="0" dirty="0">
                <a:latin typeface="Calibri" panose="020F0502020204030204" pitchFamily="34" charset="0"/>
              </a:rPr>
              <a:t>Waar speelt het verhaal zich allemaal af?</a:t>
            </a:r>
          </a:p>
          <a:p>
            <a:pPr marR="0" algn="l" rtl="0">
              <a:spcBef>
                <a:spcPts val="0"/>
              </a:spcBef>
            </a:pPr>
            <a:r>
              <a:rPr lang="nl-NL" sz="1800" b="0" i="0" u="none" strike="noStrike" cap="none" baseline="0" dirty="0">
                <a:latin typeface="Calibri" panose="020F0502020204030204" pitchFamily="34" charset="0"/>
              </a:rPr>
              <a:t>Daarna moet ze aangeven wat het begin, midden en het einde van de tekst is en waarom zij denken dat dit zo is.</a:t>
            </a:r>
          </a:p>
          <a:p>
            <a:pPr marR="0" algn="l" rtl="0"/>
            <a:endParaRPr lang="nl-NL" sz="1800" b="0" i="0" u="none" strike="noStrike" cap="none" baseline="0" dirty="0">
              <a:latin typeface="Calibri" panose="020F0502020204030204" pitchFamily="34" charset="0"/>
            </a:endParaRPr>
          </a:p>
          <a:p>
            <a:pPr marR="0" algn="l" rtl="0">
              <a:spcBef>
                <a:spcPts val="0"/>
              </a:spcBef>
            </a:pPr>
            <a:r>
              <a:rPr lang="nl-NL" sz="1800" b="1" i="1" u="none" strike="noStrike" cap="none" baseline="0" dirty="0">
                <a:solidFill>
                  <a:schemeClr val="accent1"/>
                </a:solidFill>
                <a:latin typeface="Calibri" panose="020F0502020204030204" pitchFamily="34" charset="0"/>
              </a:rPr>
              <a:t>Les 2: meer informatie krijgen</a:t>
            </a:r>
          </a:p>
          <a:p>
            <a:pPr marR="0" algn="l" rtl="0">
              <a:spcBef>
                <a:spcPts val="0"/>
              </a:spcBef>
            </a:pPr>
            <a:r>
              <a:rPr lang="nl-NL" sz="1800" b="0" i="0" u="none" strike="noStrike" cap="none" baseline="0" dirty="0">
                <a:latin typeface="Calibri" panose="020F0502020204030204" pitchFamily="34" charset="0"/>
              </a:rPr>
              <a:t>Eerst bespreken wij een aantal woorden uit de tekst. Hoe kom je achter de betekenis?</a:t>
            </a:r>
          </a:p>
          <a:p>
            <a:pPr marR="0" algn="l" rtl="0">
              <a:spcBef>
                <a:spcPts val="0"/>
              </a:spcBef>
            </a:pPr>
            <a:r>
              <a:rPr lang="nl-NL" sz="1800" b="0" i="0" u="none" strike="noStrike" cap="none" baseline="0" dirty="0">
                <a:latin typeface="Calibri" panose="020F0502020204030204" pitchFamily="34" charset="0"/>
              </a:rPr>
              <a:t>De kinderen hebben het schilderij van Bicker nog niet gezien. Zij moeten nu samen op zoek naar aanwijzingen in de tekst: hoe ziet het schilderij eruit?</a:t>
            </a:r>
          </a:p>
          <a:p>
            <a:pPr marR="0" algn="l" rtl="0">
              <a:spcBef>
                <a:spcPts val="0"/>
              </a:spcBef>
            </a:pPr>
            <a:r>
              <a:rPr lang="nl-NL" sz="1800" b="0" i="0" u="none" strike="noStrike" cap="none" baseline="0" dirty="0">
                <a:latin typeface="Calibri" panose="020F0502020204030204" pitchFamily="34" charset="0"/>
              </a:rPr>
              <a:t>Daarna gaan de kinderen, met deze aanwijzingen, het portret van Bicker schilderen.</a:t>
            </a:r>
          </a:p>
          <a:p>
            <a:pPr marR="0" algn="l" rtl="0"/>
            <a:endParaRPr lang="nl-NL" sz="1800" b="0" i="0" u="none" strike="noStrike" cap="none" baseline="0" dirty="0">
              <a:latin typeface="Calibri" panose="020F0502020204030204" pitchFamily="34" charset="0"/>
            </a:endParaRPr>
          </a:p>
          <a:p>
            <a:pPr marR="0" algn="l" rtl="0">
              <a:spcBef>
                <a:spcPts val="0"/>
              </a:spcBef>
            </a:pPr>
            <a:r>
              <a:rPr lang="nl-NL" sz="1800" b="1" i="1" u="none" strike="noStrike" cap="none" baseline="0" dirty="0">
                <a:solidFill>
                  <a:schemeClr val="accent1"/>
                </a:solidFill>
                <a:latin typeface="Calibri" panose="020F0502020204030204" pitchFamily="34" charset="0"/>
              </a:rPr>
              <a:t>Les 3: we begrijpen de tekst</a:t>
            </a:r>
          </a:p>
          <a:p>
            <a:pPr marR="0" algn="l" rtl="0">
              <a:spcBef>
                <a:spcPts val="0"/>
              </a:spcBef>
            </a:pPr>
            <a:r>
              <a:rPr lang="nl-NL" sz="1800" b="0" i="0" u="none" strike="noStrike" cap="none" baseline="0" dirty="0">
                <a:latin typeface="Calibri" panose="020F0502020204030204" pitchFamily="34" charset="0"/>
              </a:rPr>
              <a:t>Ik kan een mening vormen over de vader van Gerard Bicker en vertellen waarom ik het wel/niet eens ben met de stelling: de vader van </a:t>
            </a:r>
            <a:r>
              <a:rPr lang="nl-NL" cap="none" dirty="0">
                <a:latin typeface="Calibri" panose="020F0502020204030204" pitchFamily="34" charset="0"/>
              </a:rPr>
              <a:t>G</a:t>
            </a:r>
            <a:r>
              <a:rPr lang="nl-NL" sz="1800" b="0" i="0" u="none" strike="noStrike" cap="none" baseline="0" dirty="0">
                <a:latin typeface="Calibri" panose="020F0502020204030204" pitchFamily="34" charset="0"/>
              </a:rPr>
              <a:t>erard Bicker is een nare man</a:t>
            </a:r>
            <a:r>
              <a:rPr lang="nl-NL" sz="1800" b="0" i="0" u="none" strike="noStrike" baseline="0" dirty="0">
                <a:latin typeface="Calibri" panose="020F0502020204030204" pitchFamily="34" charset="0"/>
              </a:rPr>
              <a:t>. </a:t>
            </a:r>
          </a:p>
          <a:p>
            <a:pPr marR="0" algn="l" rtl="0">
              <a:spcBef>
                <a:spcPts val="0"/>
              </a:spcBef>
            </a:pPr>
            <a:r>
              <a:rPr lang="nl-NL" sz="1800" b="0" i="0" u="none" strike="noStrike" cap="none" baseline="0" dirty="0">
                <a:latin typeface="Calibri" panose="020F0502020204030204" pitchFamily="34" charset="0"/>
              </a:rPr>
              <a:t>Ze moeten daarvoor bewijzen uit de tekst gebruiken.</a:t>
            </a:r>
          </a:p>
          <a:p>
            <a:endParaRPr lang="nl-NL" dirty="0"/>
          </a:p>
        </p:txBody>
      </p:sp>
      <p:sp>
        <p:nvSpPr>
          <p:cNvPr id="10" name="Tekstvak 9">
            <a:extLst>
              <a:ext uri="{FF2B5EF4-FFF2-40B4-BE49-F238E27FC236}">
                <a16:creationId xmlns:a16="http://schemas.microsoft.com/office/drawing/2014/main" id="{9877B0FD-470F-FC03-2F51-7325A69FFD63}"/>
              </a:ext>
            </a:extLst>
          </p:cNvPr>
          <p:cNvSpPr txBox="1"/>
          <p:nvPr/>
        </p:nvSpPr>
        <p:spPr>
          <a:xfrm>
            <a:off x="2808411" y="5848710"/>
            <a:ext cx="5594801" cy="369332"/>
          </a:xfrm>
          <a:prstGeom prst="rect">
            <a:avLst/>
          </a:prstGeom>
          <a:noFill/>
        </p:spPr>
        <p:txBody>
          <a:bodyPr wrap="none" rtlCol="0">
            <a:spAutoFit/>
          </a:bodyPr>
          <a:lstStyle/>
          <a:p>
            <a:r>
              <a:rPr lang="nl-NL" dirty="0">
                <a:solidFill>
                  <a:schemeClr val="bg1"/>
                </a:solidFill>
              </a:rPr>
              <a:t>Eindresultaten van de schilderijen op de volgende pagina.</a:t>
            </a:r>
          </a:p>
        </p:txBody>
      </p:sp>
    </p:spTree>
    <p:extLst>
      <p:ext uri="{BB962C8B-B14F-4D97-AF65-F5344CB8AC3E}">
        <p14:creationId xmlns:p14="http://schemas.microsoft.com/office/powerpoint/2010/main" val="1246811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1444E1C-D322-0C50-A31B-91539D62D614}"/>
              </a:ext>
            </a:extLst>
          </p:cNvPr>
          <p:cNvPicPr>
            <a:picLocks noChangeAspect="1"/>
          </p:cNvPicPr>
          <p:nvPr/>
        </p:nvPicPr>
        <p:blipFill>
          <a:blip r:embed="rId2"/>
          <a:stretch>
            <a:fillRect/>
          </a:stretch>
        </p:blipFill>
        <p:spPr>
          <a:xfrm>
            <a:off x="5876027" y="155275"/>
            <a:ext cx="5407325" cy="5407325"/>
          </a:xfrm>
          <a:prstGeom prst="rect">
            <a:avLst/>
          </a:prstGeom>
        </p:spPr>
      </p:pic>
      <p:sp>
        <p:nvSpPr>
          <p:cNvPr id="4" name="Tekstvak 3">
            <a:extLst>
              <a:ext uri="{FF2B5EF4-FFF2-40B4-BE49-F238E27FC236}">
                <a16:creationId xmlns:a16="http://schemas.microsoft.com/office/drawing/2014/main" id="{7A8767FF-8E29-1985-4BD5-1661D0799DCB}"/>
              </a:ext>
            </a:extLst>
          </p:cNvPr>
          <p:cNvSpPr txBox="1"/>
          <p:nvPr/>
        </p:nvSpPr>
        <p:spPr>
          <a:xfrm>
            <a:off x="2658200" y="5883216"/>
            <a:ext cx="4820550" cy="369332"/>
          </a:xfrm>
          <a:prstGeom prst="rect">
            <a:avLst/>
          </a:prstGeom>
          <a:noFill/>
        </p:spPr>
        <p:txBody>
          <a:bodyPr wrap="none" rtlCol="0">
            <a:spAutoFit/>
          </a:bodyPr>
          <a:lstStyle/>
          <a:p>
            <a:r>
              <a:rPr lang="nl-NL" dirty="0">
                <a:solidFill>
                  <a:schemeClr val="bg1"/>
                </a:solidFill>
              </a:rPr>
              <a:t>De echte Bicker naast de resultaten van groep 8+</a:t>
            </a:r>
          </a:p>
        </p:txBody>
      </p:sp>
      <p:pic>
        <p:nvPicPr>
          <p:cNvPr id="6" name="Afbeelding 5">
            <a:extLst>
              <a:ext uri="{FF2B5EF4-FFF2-40B4-BE49-F238E27FC236}">
                <a16:creationId xmlns:a16="http://schemas.microsoft.com/office/drawing/2014/main" id="{4503DFF6-E9FE-EC7F-6173-70A07ECD3A95}"/>
              </a:ext>
            </a:extLst>
          </p:cNvPr>
          <p:cNvPicPr>
            <a:picLocks noChangeAspect="1"/>
          </p:cNvPicPr>
          <p:nvPr/>
        </p:nvPicPr>
        <p:blipFill>
          <a:blip r:embed="rId3"/>
          <a:stretch>
            <a:fillRect/>
          </a:stretch>
        </p:blipFill>
        <p:spPr>
          <a:xfrm>
            <a:off x="1214049" y="136328"/>
            <a:ext cx="4117076" cy="5426272"/>
          </a:xfrm>
          <a:prstGeom prst="rect">
            <a:avLst/>
          </a:prstGeom>
        </p:spPr>
      </p:pic>
    </p:spTree>
    <p:extLst>
      <p:ext uri="{BB962C8B-B14F-4D97-AF65-F5344CB8AC3E}">
        <p14:creationId xmlns:p14="http://schemas.microsoft.com/office/powerpoint/2010/main" val="595041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B9B03-23EF-D9A8-B6C5-EAADE5317F57}"/>
              </a:ext>
            </a:extLst>
          </p:cNvPr>
          <p:cNvSpPr>
            <a:spLocks noGrp="1"/>
          </p:cNvSpPr>
          <p:nvPr>
            <p:ph type="title"/>
          </p:nvPr>
        </p:nvSpPr>
        <p:spPr>
          <a:xfrm>
            <a:off x="693643" y="237226"/>
            <a:ext cx="4126860" cy="2023252"/>
          </a:xfrm>
        </p:spPr>
        <p:txBody>
          <a:bodyPr/>
          <a:lstStyle/>
          <a:p>
            <a:r>
              <a:rPr lang="nl-NL" dirty="0"/>
              <a:t>REKENEN</a:t>
            </a:r>
            <a:br>
              <a:rPr lang="nl-NL" dirty="0"/>
            </a:br>
            <a:r>
              <a:rPr lang="nl-NL" sz="1800" b="1" i="1" dirty="0">
                <a:effectLst/>
                <a:latin typeface="Calibri" panose="020F0502020204030204" pitchFamily="34" charset="0"/>
                <a:ea typeface="Times New Roman" panose="02020603050405020304" pitchFamily="18" charset="0"/>
              </a:rPr>
              <a:t>gemiddeld 4 uur per week</a:t>
            </a:r>
            <a:br>
              <a:rPr lang="nl-NL" sz="1800" b="1" i="1" dirty="0">
                <a:effectLst/>
                <a:latin typeface="Calibri" panose="020F0502020204030204" pitchFamily="34" charset="0"/>
                <a:ea typeface="Times New Roman" panose="02020603050405020304" pitchFamily="18" charset="0"/>
              </a:rPr>
            </a:br>
            <a:r>
              <a:rPr lang="nl-NL" sz="1800" i="1" dirty="0">
                <a:effectLst/>
                <a:latin typeface="Calibri" panose="020F0502020204030204" pitchFamily="34" charset="0"/>
                <a:ea typeface="Times New Roman" panose="02020603050405020304" pitchFamily="18" charset="0"/>
              </a:rPr>
              <a:t>Methode: </a:t>
            </a:r>
            <a:r>
              <a:rPr lang="nl-NL" sz="1800" i="1" dirty="0" err="1">
                <a:effectLst/>
                <a:latin typeface="Calibri" panose="020F0502020204030204" pitchFamily="34" charset="0"/>
                <a:ea typeface="Times New Roman" panose="02020603050405020304" pitchFamily="18" charset="0"/>
              </a:rPr>
              <a:t>Snappet</a:t>
            </a:r>
            <a:r>
              <a:rPr lang="nl-NL" sz="1800" i="1" dirty="0">
                <a:effectLst/>
                <a:latin typeface="Calibri" panose="020F0502020204030204" pitchFamily="34" charset="0"/>
                <a:ea typeface="Times New Roman" panose="02020603050405020304" pitchFamily="18" charset="0"/>
              </a:rPr>
              <a:t> WIG 4</a:t>
            </a:r>
            <a:br>
              <a:rPr lang="nl-NL" sz="1800" dirty="0">
                <a:effectLst/>
                <a:latin typeface="Times New Roman" panose="02020603050405020304" pitchFamily="18" charset="0"/>
                <a:ea typeface="Times New Roman" panose="02020603050405020304" pitchFamily="18" charset="0"/>
              </a:rPr>
            </a:br>
            <a:br>
              <a:rPr lang="nl-NL" sz="1800" dirty="0">
                <a:effectLst/>
                <a:latin typeface="Times New Roman" panose="02020603050405020304" pitchFamily="18" charset="0"/>
                <a:ea typeface="Times New Roman" panose="02020603050405020304" pitchFamily="18" charset="0"/>
              </a:rPr>
            </a:br>
            <a:endParaRPr lang="nl-NL" dirty="0"/>
          </a:p>
        </p:txBody>
      </p:sp>
      <p:sp>
        <p:nvSpPr>
          <p:cNvPr id="4" name="Tijdelijke aanduiding voor tekst 3">
            <a:extLst>
              <a:ext uri="{FF2B5EF4-FFF2-40B4-BE49-F238E27FC236}">
                <a16:creationId xmlns:a16="http://schemas.microsoft.com/office/drawing/2014/main" id="{91B65A3A-AA80-C715-4F15-1FED2D33FC9B}"/>
              </a:ext>
            </a:extLst>
          </p:cNvPr>
          <p:cNvSpPr>
            <a:spLocks noGrp="1"/>
          </p:cNvSpPr>
          <p:nvPr>
            <p:ph type="body" sz="half" idx="2"/>
          </p:nvPr>
        </p:nvSpPr>
        <p:spPr>
          <a:xfrm>
            <a:off x="693642" y="1535502"/>
            <a:ext cx="4126861" cy="3839083"/>
          </a:xfrm>
        </p:spPr>
        <p:txBody>
          <a:bodyPr>
            <a:normAutofit fontScale="92500" lnSpcReduction="10000"/>
          </a:bodyPr>
          <a:lstStyle/>
          <a:p>
            <a:r>
              <a:rPr lang="nl-NL" sz="1800" cap="none" dirty="0">
                <a:effectLst/>
                <a:latin typeface="Calibri" panose="020F0502020204030204" pitchFamily="34" charset="0"/>
                <a:ea typeface="Times New Roman" panose="02020603050405020304" pitchFamily="18" charset="0"/>
              </a:rPr>
              <a:t>De kinderen kunnen vaak al redelijk rekenen, maar hebben problemen met complexere taalsommen. Tijdens de diverse toetsen (CITO of IEP), moet je snappen wat er gevraagd wordt. Hier komt ook begrijpend lezen weer om de hoek kijken. De kinderen krijgen dagelijks een EDI les, gegeven via </a:t>
            </a:r>
            <a:r>
              <a:rPr lang="nl-NL" cap="none" dirty="0" err="1">
                <a:latin typeface="Calibri" panose="020F0502020204030204" pitchFamily="34" charset="0"/>
                <a:ea typeface="Times New Roman" panose="02020603050405020304" pitchFamily="18" charset="0"/>
              </a:rPr>
              <a:t>L</a:t>
            </a:r>
            <a:r>
              <a:rPr lang="nl-NL" sz="1800" cap="none" dirty="0" err="1">
                <a:effectLst/>
                <a:latin typeface="Calibri" panose="020F0502020204030204" pitchFamily="34" charset="0"/>
                <a:ea typeface="Times New Roman" panose="02020603050405020304" pitchFamily="18" charset="0"/>
              </a:rPr>
              <a:t>essonUp</a:t>
            </a:r>
            <a:r>
              <a:rPr lang="nl-NL" sz="1800" cap="none" dirty="0">
                <a:effectLst/>
                <a:latin typeface="Calibri" panose="020F0502020204030204" pitchFamily="34" charset="0"/>
                <a:ea typeface="Times New Roman" panose="02020603050405020304" pitchFamily="18" charset="0"/>
              </a:rPr>
              <a:t>. Daarnaast krijgen ze duidelijke visuele stappenplannen voor elk nieuw lesonderdeel zoals:</a:t>
            </a:r>
            <a:endParaRPr lang="nl-NL" sz="1800" cap="none" dirty="0">
              <a:effectLst/>
              <a:latin typeface="Times New Roman" panose="02020603050405020304" pitchFamily="18" charset="0"/>
              <a:ea typeface="Times New Roman" panose="02020603050405020304" pitchFamily="18" charset="0"/>
            </a:endParaRPr>
          </a:p>
          <a:p>
            <a:r>
              <a:rPr lang="nl-NL" sz="1800" cap="none" dirty="0">
                <a:effectLst/>
                <a:latin typeface="Calibri" panose="020F0502020204030204" pitchFamily="34" charset="0"/>
                <a:ea typeface="Times New Roman" panose="02020603050405020304" pitchFamily="18" charset="0"/>
              </a:rPr>
              <a:t>Een breuk met een breuk vermenigvuldigen</a:t>
            </a:r>
          </a:p>
          <a:p>
            <a:r>
              <a:rPr lang="nl-NL" sz="1800" cap="none" dirty="0">
                <a:effectLst/>
                <a:latin typeface="Calibri" panose="020F0502020204030204" pitchFamily="34" charset="0"/>
                <a:ea typeface="Times New Roman" panose="02020603050405020304" pitchFamily="18" charset="0"/>
              </a:rPr>
              <a:t>De km/u (kilometer per uur)</a:t>
            </a:r>
            <a:endParaRPr lang="nl-NL" sz="1800" cap="none" dirty="0">
              <a:effectLst/>
              <a:latin typeface="Times New Roman" panose="02020603050405020304" pitchFamily="18" charset="0"/>
              <a:ea typeface="Times New Roman" panose="02020603050405020304" pitchFamily="18" charset="0"/>
            </a:endParaRPr>
          </a:p>
          <a:p>
            <a:endParaRPr lang="nl-NL" dirty="0"/>
          </a:p>
        </p:txBody>
      </p:sp>
      <p:pic>
        <p:nvPicPr>
          <p:cNvPr id="5" name="Afbeelding 4">
            <a:extLst>
              <a:ext uri="{FF2B5EF4-FFF2-40B4-BE49-F238E27FC236}">
                <a16:creationId xmlns:a16="http://schemas.microsoft.com/office/drawing/2014/main" id="{E0A92F5E-D9F1-E75A-D422-8244F2BFA3F3}"/>
              </a:ext>
            </a:extLst>
          </p:cNvPr>
          <p:cNvPicPr>
            <a:picLocks noChangeAspect="1"/>
          </p:cNvPicPr>
          <p:nvPr/>
        </p:nvPicPr>
        <p:blipFill>
          <a:blip r:embed="rId2"/>
          <a:stretch>
            <a:fillRect/>
          </a:stretch>
        </p:blipFill>
        <p:spPr>
          <a:xfrm>
            <a:off x="6763589" y="272089"/>
            <a:ext cx="3835400" cy="2964383"/>
          </a:xfrm>
          <a:prstGeom prst="rect">
            <a:avLst/>
          </a:prstGeom>
        </p:spPr>
      </p:pic>
      <p:pic>
        <p:nvPicPr>
          <p:cNvPr id="8" name="Afbeelding 7">
            <a:extLst>
              <a:ext uri="{FF2B5EF4-FFF2-40B4-BE49-F238E27FC236}">
                <a16:creationId xmlns:a16="http://schemas.microsoft.com/office/drawing/2014/main" id="{5C1FCA94-BB7A-AAB9-F423-777567D298A4}"/>
              </a:ext>
            </a:extLst>
          </p:cNvPr>
          <p:cNvPicPr>
            <a:picLocks noChangeAspect="1"/>
          </p:cNvPicPr>
          <p:nvPr/>
        </p:nvPicPr>
        <p:blipFill>
          <a:blip r:embed="rId3"/>
          <a:stretch>
            <a:fillRect/>
          </a:stretch>
        </p:blipFill>
        <p:spPr>
          <a:xfrm>
            <a:off x="6763589" y="3429000"/>
            <a:ext cx="3835400" cy="2631737"/>
          </a:xfrm>
          <a:prstGeom prst="rect">
            <a:avLst/>
          </a:prstGeom>
        </p:spPr>
      </p:pic>
    </p:spTree>
    <p:extLst>
      <p:ext uri="{BB962C8B-B14F-4D97-AF65-F5344CB8AC3E}">
        <p14:creationId xmlns:p14="http://schemas.microsoft.com/office/powerpoint/2010/main" val="1979237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B9B03-23EF-D9A8-B6C5-EAADE5317F57}"/>
              </a:ext>
            </a:extLst>
          </p:cNvPr>
          <p:cNvSpPr>
            <a:spLocks noGrp="1"/>
          </p:cNvSpPr>
          <p:nvPr>
            <p:ph type="title"/>
          </p:nvPr>
        </p:nvSpPr>
        <p:spPr>
          <a:xfrm>
            <a:off x="693643" y="254479"/>
            <a:ext cx="4126860" cy="1091242"/>
          </a:xfrm>
        </p:spPr>
        <p:txBody>
          <a:bodyPr anchor="t">
            <a:normAutofit fontScale="90000"/>
          </a:bodyPr>
          <a:lstStyle/>
          <a:p>
            <a:r>
              <a:rPr lang="nl-NL" dirty="0"/>
              <a:t>IMC BASIS</a:t>
            </a:r>
            <a:br>
              <a:rPr lang="nl-NL" dirty="0"/>
            </a:br>
            <a:r>
              <a:rPr lang="nl-NL" sz="1800" b="1" i="1" dirty="0">
                <a:effectLst/>
                <a:latin typeface="Calibri" panose="020F0502020204030204" pitchFamily="34" charset="0"/>
                <a:ea typeface="Times New Roman" panose="02020603050405020304" pitchFamily="18" charset="0"/>
              </a:rPr>
              <a:t>2,15 UUR PER WEEK</a:t>
            </a:r>
            <a:br>
              <a:rPr lang="nl-NL" sz="1800" b="1" i="1" dirty="0">
                <a:effectLst/>
                <a:latin typeface="Calibri" panose="020F0502020204030204" pitchFamily="34" charset="0"/>
                <a:ea typeface="Times New Roman" panose="02020603050405020304" pitchFamily="18" charset="0"/>
              </a:rPr>
            </a:br>
            <a:endParaRPr lang="nl-NL" dirty="0"/>
          </a:p>
        </p:txBody>
      </p:sp>
      <p:sp>
        <p:nvSpPr>
          <p:cNvPr id="4" name="Tijdelijke aanduiding voor tekst 3">
            <a:extLst>
              <a:ext uri="{FF2B5EF4-FFF2-40B4-BE49-F238E27FC236}">
                <a16:creationId xmlns:a16="http://schemas.microsoft.com/office/drawing/2014/main" id="{91B65A3A-AA80-C715-4F15-1FED2D33FC9B}"/>
              </a:ext>
            </a:extLst>
          </p:cNvPr>
          <p:cNvSpPr>
            <a:spLocks noGrp="1"/>
          </p:cNvSpPr>
          <p:nvPr>
            <p:ph type="body" sz="half" idx="2"/>
          </p:nvPr>
        </p:nvSpPr>
        <p:spPr>
          <a:xfrm>
            <a:off x="693643" y="1345720"/>
            <a:ext cx="4126861" cy="4028865"/>
          </a:xfrm>
          <a:ln>
            <a:solidFill>
              <a:schemeClr val="accent1"/>
            </a:solidFill>
          </a:ln>
        </p:spPr>
        <p:txBody>
          <a:bodyPr>
            <a:normAutofit fontScale="85000" lnSpcReduction="10000"/>
          </a:bodyPr>
          <a:lstStyle/>
          <a:p>
            <a:pPr marR="0" algn="l" rtl="0"/>
            <a:r>
              <a:rPr lang="nl-NL" sz="1800" b="0" i="0" u="none" strike="noStrike" cap="none" baseline="0" dirty="0">
                <a:latin typeface="Calibri" panose="020F0502020204030204" pitchFamily="34" charset="0"/>
              </a:rPr>
              <a:t>Dit is een lesprogramma waarin leerlingen worden uitgedaagd om na te denken over hun toekomst, wat bij hen past en waar hun interesses liggen.</a:t>
            </a:r>
          </a:p>
          <a:p>
            <a:pPr marR="0" algn="l" rtl="0"/>
            <a:r>
              <a:rPr lang="nl-NL" sz="1800" b="0" i="0" u="none" strike="noStrike" cap="none" baseline="0" dirty="0">
                <a:latin typeface="Calibri" panose="020F0502020204030204" pitchFamily="34" charset="0"/>
              </a:rPr>
              <a:t>Elke woensdag van 10.00 tot 12.15 krijgen de kinderen les van bevlogen gastdocenten, die de leerlingen meenemen in hun beroepswereld. De nadruk tijdens de lessen ligt op het zelf doen en ervaren. Denk hierbij aan: journalistiek, recht, geneeskunde, architectuur, techniek, politiek en beeldende kunsten. Ook excursies maken een belangrijk deel uit van het programma, zo bezoeken leerlingen een rechtbank, sterrenwacht, ziekenhuis, brandweerkazerne of televisiestudio. Elke lesperiode omvat drie tot vier lessen.</a:t>
            </a:r>
          </a:p>
          <a:p>
            <a:endParaRPr lang="nl-NL" cap="none" dirty="0"/>
          </a:p>
        </p:txBody>
      </p:sp>
      <p:pic>
        <p:nvPicPr>
          <p:cNvPr id="8" name="Afbeelding 7">
            <a:extLst>
              <a:ext uri="{FF2B5EF4-FFF2-40B4-BE49-F238E27FC236}">
                <a16:creationId xmlns:a16="http://schemas.microsoft.com/office/drawing/2014/main" id="{60A1AB63-1242-F928-A97A-8E9EF3B0C05E}"/>
              </a:ext>
            </a:extLst>
          </p:cNvPr>
          <p:cNvPicPr>
            <a:picLocks noChangeAspect="1"/>
          </p:cNvPicPr>
          <p:nvPr/>
        </p:nvPicPr>
        <p:blipFill>
          <a:blip r:embed="rId2"/>
          <a:stretch>
            <a:fillRect/>
          </a:stretch>
        </p:blipFill>
        <p:spPr>
          <a:xfrm>
            <a:off x="5917560" y="237388"/>
            <a:ext cx="2342072" cy="3122763"/>
          </a:xfrm>
          <a:prstGeom prst="rect">
            <a:avLst/>
          </a:prstGeom>
        </p:spPr>
      </p:pic>
      <p:pic>
        <p:nvPicPr>
          <p:cNvPr id="11" name="Afbeelding 10">
            <a:extLst>
              <a:ext uri="{FF2B5EF4-FFF2-40B4-BE49-F238E27FC236}">
                <a16:creationId xmlns:a16="http://schemas.microsoft.com/office/drawing/2014/main" id="{22E33AB7-90E3-5E53-CA1F-67BD223570D8}"/>
              </a:ext>
            </a:extLst>
          </p:cNvPr>
          <p:cNvPicPr>
            <a:picLocks noChangeAspect="1"/>
          </p:cNvPicPr>
          <p:nvPr/>
        </p:nvPicPr>
        <p:blipFill>
          <a:blip r:embed="rId3"/>
          <a:stretch>
            <a:fillRect/>
          </a:stretch>
        </p:blipFill>
        <p:spPr>
          <a:xfrm>
            <a:off x="8682847" y="237388"/>
            <a:ext cx="2342073" cy="3122764"/>
          </a:xfrm>
          <a:prstGeom prst="rect">
            <a:avLst/>
          </a:prstGeom>
        </p:spPr>
      </p:pic>
      <p:pic>
        <p:nvPicPr>
          <p:cNvPr id="13" name="Afbeelding 12">
            <a:extLst>
              <a:ext uri="{FF2B5EF4-FFF2-40B4-BE49-F238E27FC236}">
                <a16:creationId xmlns:a16="http://schemas.microsoft.com/office/drawing/2014/main" id="{F66FD7EA-D569-3A41-FB08-798A4B32334C}"/>
              </a:ext>
            </a:extLst>
          </p:cNvPr>
          <p:cNvPicPr>
            <a:picLocks noChangeAspect="1"/>
          </p:cNvPicPr>
          <p:nvPr/>
        </p:nvPicPr>
        <p:blipFill>
          <a:blip r:embed="rId4"/>
          <a:srcRect/>
          <a:stretch/>
        </p:blipFill>
        <p:spPr>
          <a:xfrm>
            <a:off x="5917559" y="3497850"/>
            <a:ext cx="2342073" cy="1756554"/>
          </a:xfrm>
          <a:prstGeom prst="rect">
            <a:avLst/>
          </a:prstGeom>
        </p:spPr>
      </p:pic>
      <p:pic>
        <p:nvPicPr>
          <p:cNvPr id="14" name="Afbeelding 13">
            <a:extLst>
              <a:ext uri="{FF2B5EF4-FFF2-40B4-BE49-F238E27FC236}">
                <a16:creationId xmlns:a16="http://schemas.microsoft.com/office/drawing/2014/main" id="{4C78ACCE-2CF1-1000-C78E-2DA8E19098A2}"/>
              </a:ext>
            </a:extLst>
          </p:cNvPr>
          <p:cNvPicPr>
            <a:picLocks noChangeAspect="1"/>
          </p:cNvPicPr>
          <p:nvPr/>
        </p:nvPicPr>
        <p:blipFill>
          <a:blip r:embed="rId5"/>
          <a:srcRect/>
          <a:stretch/>
        </p:blipFill>
        <p:spPr>
          <a:xfrm>
            <a:off x="8682846" y="3497850"/>
            <a:ext cx="2342072" cy="1756554"/>
          </a:xfrm>
          <a:prstGeom prst="rect">
            <a:avLst/>
          </a:prstGeom>
        </p:spPr>
      </p:pic>
    </p:spTree>
    <p:extLst>
      <p:ext uri="{BB962C8B-B14F-4D97-AF65-F5344CB8AC3E}">
        <p14:creationId xmlns:p14="http://schemas.microsoft.com/office/powerpoint/2010/main" val="4031639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6BDF8-1E39-38CD-E43C-ED013EB993EF}"/>
              </a:ext>
            </a:extLst>
          </p:cNvPr>
          <p:cNvSpPr txBox="1">
            <a:spLocks/>
          </p:cNvSpPr>
          <p:nvPr/>
        </p:nvSpPr>
        <p:spPr>
          <a:xfrm>
            <a:off x="2453432" y="254480"/>
            <a:ext cx="2049557" cy="625415"/>
          </a:xfrm>
          <a:prstGeom prst="rect">
            <a:avLst/>
          </a:prstGeom>
        </p:spPr>
        <p:txBody>
          <a:bodyPr anchor="t">
            <a:normAutofit fontScale="5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nl-NL" sz="2400" dirty="0"/>
              <a:t>WERELDORIËNTATIE</a:t>
            </a:r>
            <a:br>
              <a:rPr lang="nl-NL" dirty="0"/>
            </a:br>
            <a:r>
              <a:rPr lang="nl-NL" sz="1800" b="1" i="1" dirty="0">
                <a:latin typeface="Calibri" panose="020F0502020204030204" pitchFamily="34" charset="0"/>
                <a:ea typeface="Times New Roman" panose="02020603050405020304" pitchFamily="18" charset="0"/>
              </a:rPr>
              <a:t>3 UUR PER WEEK</a:t>
            </a:r>
            <a:br>
              <a:rPr lang="nl-NL" sz="1800" b="1" i="1" dirty="0">
                <a:latin typeface="Calibri" panose="020F0502020204030204" pitchFamily="34" charset="0"/>
                <a:ea typeface="Times New Roman" panose="02020603050405020304" pitchFamily="18" charset="0"/>
              </a:rPr>
            </a:br>
            <a:endParaRPr lang="nl-NL" dirty="0"/>
          </a:p>
        </p:txBody>
      </p:sp>
      <p:sp>
        <p:nvSpPr>
          <p:cNvPr id="3" name="Tijdelijke aanduiding voor tekst 3">
            <a:extLst>
              <a:ext uri="{FF2B5EF4-FFF2-40B4-BE49-F238E27FC236}">
                <a16:creationId xmlns:a16="http://schemas.microsoft.com/office/drawing/2014/main" id="{27BA0DFC-EDE3-B337-714B-70840BF2D4F3}"/>
              </a:ext>
            </a:extLst>
          </p:cNvPr>
          <p:cNvSpPr txBox="1">
            <a:spLocks/>
          </p:cNvSpPr>
          <p:nvPr/>
        </p:nvSpPr>
        <p:spPr>
          <a:xfrm>
            <a:off x="1487274" y="879895"/>
            <a:ext cx="3981874" cy="1949570"/>
          </a:xfrm>
          <a:prstGeom prst="rect">
            <a:avLst/>
          </a:prstGeom>
          <a:ln>
            <a:solidFill>
              <a:schemeClr val="accent1"/>
            </a:solidFill>
          </a:ln>
        </p:spPr>
        <p:txBody>
          <a:bodyP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marR="0" indent="0" algn="l" rtl="0">
              <a:buNone/>
            </a:pPr>
            <a:r>
              <a:rPr lang="nl-NL" sz="1400" b="0" i="1" u="none" strike="noStrike" cap="none" baseline="0" dirty="0">
                <a:latin typeface="Calibri" panose="020F0502020204030204" pitchFamily="34" charset="0"/>
              </a:rPr>
              <a:t>Methode: Blink (aardrijkskunde en natuur) en tijdszaken (geschiedenis)</a:t>
            </a:r>
          </a:p>
          <a:p>
            <a:pPr marL="0" marR="0" indent="0" algn="l" rtl="0">
              <a:buNone/>
            </a:pPr>
            <a:r>
              <a:rPr lang="nl-NL" sz="1400" b="0" i="0" u="none" strike="noStrike" cap="none" baseline="0" dirty="0">
                <a:latin typeface="Calibri" panose="020F0502020204030204" pitchFamily="34" charset="0"/>
              </a:rPr>
              <a:t>Ook bij deze vakken is tekstbegrip belangrijk. De focus ligt niet alleen op het leren maar ook op het begrijpen. Elke periode bestaat uit drie tot vier lessen, die worden afgesloten met een toets.</a:t>
            </a:r>
          </a:p>
          <a:p>
            <a:endParaRPr lang="nl-NL" dirty="0"/>
          </a:p>
        </p:txBody>
      </p:sp>
      <p:sp>
        <p:nvSpPr>
          <p:cNvPr id="4" name="Titel 1">
            <a:extLst>
              <a:ext uri="{FF2B5EF4-FFF2-40B4-BE49-F238E27FC236}">
                <a16:creationId xmlns:a16="http://schemas.microsoft.com/office/drawing/2014/main" id="{AAFB8813-6C4D-94CB-7D8B-DE53717D3823}"/>
              </a:ext>
            </a:extLst>
          </p:cNvPr>
          <p:cNvSpPr txBox="1">
            <a:spLocks/>
          </p:cNvSpPr>
          <p:nvPr/>
        </p:nvSpPr>
        <p:spPr>
          <a:xfrm>
            <a:off x="6924135" y="254480"/>
            <a:ext cx="2049557" cy="625415"/>
          </a:xfrm>
          <a:prstGeom prst="rect">
            <a:avLst/>
          </a:prstGeom>
        </p:spPr>
        <p:txBody>
          <a:bodyPr anchor="t">
            <a:normAutofit fontScale="5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nl-NL" sz="2400" dirty="0"/>
              <a:t>TECHNISCH LEZEN</a:t>
            </a:r>
            <a:br>
              <a:rPr lang="nl-NL" dirty="0"/>
            </a:br>
            <a:r>
              <a:rPr lang="nl-NL" sz="1800" b="1" i="1" dirty="0">
                <a:latin typeface="Calibri" panose="020F0502020204030204" pitchFamily="34" charset="0"/>
              </a:rPr>
              <a:t>2</a:t>
            </a:r>
            <a:r>
              <a:rPr lang="nl-NL" sz="1800" b="1" i="1" dirty="0">
                <a:latin typeface="Calibri" panose="020F0502020204030204" pitchFamily="34" charset="0"/>
                <a:ea typeface="Times New Roman" panose="02020603050405020304" pitchFamily="18" charset="0"/>
              </a:rPr>
              <a:t> UUR PER WEEK</a:t>
            </a:r>
            <a:br>
              <a:rPr lang="nl-NL" sz="1800" b="1" i="1" dirty="0">
                <a:latin typeface="Calibri" panose="020F0502020204030204" pitchFamily="34" charset="0"/>
                <a:ea typeface="Times New Roman" panose="02020603050405020304" pitchFamily="18" charset="0"/>
              </a:rPr>
            </a:br>
            <a:endParaRPr lang="nl-NL" dirty="0"/>
          </a:p>
        </p:txBody>
      </p:sp>
      <p:sp>
        <p:nvSpPr>
          <p:cNvPr id="5" name="Tijdelijke aanduiding voor tekst 3">
            <a:extLst>
              <a:ext uri="{FF2B5EF4-FFF2-40B4-BE49-F238E27FC236}">
                <a16:creationId xmlns:a16="http://schemas.microsoft.com/office/drawing/2014/main" id="{561A01BA-2F6E-D69E-DA7C-388337B6F0E5}"/>
              </a:ext>
            </a:extLst>
          </p:cNvPr>
          <p:cNvSpPr txBox="1">
            <a:spLocks/>
          </p:cNvSpPr>
          <p:nvPr/>
        </p:nvSpPr>
        <p:spPr>
          <a:xfrm>
            <a:off x="6096000" y="879895"/>
            <a:ext cx="3981874" cy="1949570"/>
          </a:xfrm>
          <a:prstGeom prst="rect">
            <a:avLst/>
          </a:prstGeom>
          <a:ln>
            <a:solidFill>
              <a:schemeClr val="accent1"/>
            </a:solidFill>
          </a:ln>
        </p:spPr>
        <p:txBody>
          <a:bodyPr>
            <a:normAutofit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marR="0" indent="0" algn="l" rtl="0">
              <a:buNone/>
            </a:pPr>
            <a:r>
              <a:rPr lang="nl-NL" sz="1400" b="0" i="1" u="none" strike="noStrike" cap="none" baseline="0" dirty="0">
                <a:latin typeface="Calibri" panose="020F0502020204030204" pitchFamily="34" charset="0"/>
              </a:rPr>
              <a:t>Methode: estafette 3.0</a:t>
            </a:r>
          </a:p>
          <a:p>
            <a:pPr marL="0" marR="0" indent="0" algn="l" rtl="0">
              <a:buNone/>
            </a:pPr>
            <a:r>
              <a:rPr lang="nl-NL" sz="1400" b="0" i="0" u="none" strike="noStrike" cap="none" baseline="0" dirty="0">
                <a:latin typeface="Calibri" panose="020F0502020204030204" pitchFamily="34" charset="0"/>
              </a:rPr>
              <a:t>Snel en makkelijk lezen met een goede intonatie is belangrijk. Dit helpt je ook om taal (teksten) beter te kunnen begrijpen. Daarom wordt er ook veel tijd en aandacht aan het lezen besteedt. Kinderen die hierin nog achterlopen, krijgen extra ondersteuning van de onderwijsassistent.</a:t>
            </a:r>
          </a:p>
          <a:p>
            <a:endParaRPr lang="nl-NL" dirty="0"/>
          </a:p>
        </p:txBody>
      </p:sp>
      <p:sp>
        <p:nvSpPr>
          <p:cNvPr id="6" name="Titel 1">
            <a:extLst>
              <a:ext uri="{FF2B5EF4-FFF2-40B4-BE49-F238E27FC236}">
                <a16:creationId xmlns:a16="http://schemas.microsoft.com/office/drawing/2014/main" id="{375412A0-74E9-B66D-8780-BAEDBB94BCAD}"/>
              </a:ext>
            </a:extLst>
          </p:cNvPr>
          <p:cNvSpPr txBox="1">
            <a:spLocks/>
          </p:cNvSpPr>
          <p:nvPr/>
        </p:nvSpPr>
        <p:spPr>
          <a:xfrm>
            <a:off x="2453432" y="3055189"/>
            <a:ext cx="2049557" cy="625415"/>
          </a:xfrm>
          <a:prstGeom prst="rect">
            <a:avLst/>
          </a:prstGeom>
        </p:spPr>
        <p:txBody>
          <a:bodyPr anchor="t">
            <a:normAutofit fontScale="5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nl-NL" sz="2400" dirty="0"/>
              <a:t>SCHRIJVEN </a:t>
            </a:r>
            <a:br>
              <a:rPr lang="nl-NL" dirty="0"/>
            </a:br>
            <a:r>
              <a:rPr lang="nl-NL" sz="1800" b="1" i="1" dirty="0">
                <a:latin typeface="Calibri" panose="020F0502020204030204" pitchFamily="34" charset="0"/>
                <a:ea typeface="Times New Roman" panose="02020603050405020304" pitchFamily="18" charset="0"/>
              </a:rPr>
              <a:t>0,5  UUR PER WEEK</a:t>
            </a:r>
            <a:br>
              <a:rPr lang="nl-NL" sz="1800" b="1" i="1" dirty="0">
                <a:latin typeface="Calibri" panose="020F0502020204030204" pitchFamily="34" charset="0"/>
                <a:ea typeface="Times New Roman" panose="02020603050405020304" pitchFamily="18" charset="0"/>
              </a:rPr>
            </a:br>
            <a:endParaRPr lang="nl-NL" dirty="0"/>
          </a:p>
        </p:txBody>
      </p:sp>
      <p:sp>
        <p:nvSpPr>
          <p:cNvPr id="7" name="Tijdelijke aanduiding voor tekst 3">
            <a:extLst>
              <a:ext uri="{FF2B5EF4-FFF2-40B4-BE49-F238E27FC236}">
                <a16:creationId xmlns:a16="http://schemas.microsoft.com/office/drawing/2014/main" id="{D275C0B7-370B-B284-F6CA-2C98F28DE21F}"/>
              </a:ext>
            </a:extLst>
          </p:cNvPr>
          <p:cNvSpPr txBox="1">
            <a:spLocks/>
          </p:cNvSpPr>
          <p:nvPr/>
        </p:nvSpPr>
        <p:spPr>
          <a:xfrm>
            <a:off x="1487273" y="3441222"/>
            <a:ext cx="3981874" cy="2109158"/>
          </a:xfrm>
          <a:prstGeom prst="rect">
            <a:avLst/>
          </a:prstGeom>
          <a:ln>
            <a:solidFill>
              <a:schemeClr val="accent1"/>
            </a:solidFill>
          </a:ln>
        </p:spPr>
        <p:txBody>
          <a:bodyPr>
            <a:normAutofit fontScale="92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marR="0" indent="0" algn="l" rtl="0">
              <a:buNone/>
            </a:pPr>
            <a:r>
              <a:rPr lang="nl-NL" sz="1400" b="0" i="1" u="none" strike="noStrike" cap="none" baseline="0" dirty="0">
                <a:latin typeface="Calibri" panose="020F0502020204030204" pitchFamily="34" charset="0"/>
              </a:rPr>
              <a:t>Methode: </a:t>
            </a:r>
            <a:r>
              <a:rPr lang="nl-NL" sz="1400" i="1" cap="none" dirty="0">
                <a:latin typeface="Calibri" panose="020F0502020204030204" pitchFamily="34" charset="0"/>
              </a:rPr>
              <a:t>P</a:t>
            </a:r>
            <a:r>
              <a:rPr lang="nl-NL" sz="1400" b="0" i="1" u="none" strike="noStrike" cap="none" baseline="0" dirty="0">
                <a:latin typeface="Calibri" panose="020F0502020204030204" pitchFamily="34" charset="0"/>
              </a:rPr>
              <a:t>ennenstreken</a:t>
            </a:r>
          </a:p>
          <a:p>
            <a:pPr marL="0" marR="0" indent="0" algn="l" rtl="0">
              <a:buNone/>
            </a:pPr>
            <a:r>
              <a:rPr lang="nl-NL" sz="1400" b="0" i="0" u="none" strike="noStrike" cap="none" baseline="0" dirty="0">
                <a:latin typeface="Calibri" panose="020F0502020204030204" pitchFamily="34" charset="0"/>
              </a:rPr>
              <a:t>De aandacht voor schrijven is iets minder dan voorheen. Wel is het belangrijk dat de kinderen leesbaar en wat sneller leren schrijven. Op het VO moeten zij toetsen maken op papier en hier is vaak maar 45 minuten de tijd voor. Schrijf je dan langzaam of krampachtig dan is dat lastig. Vandaar dat wij nog aandacht aan het schrijven besteden, maar wel veel minder dan in voorgaande leerjaren. </a:t>
            </a:r>
          </a:p>
          <a:p>
            <a:endParaRPr lang="nl-NL" dirty="0"/>
          </a:p>
        </p:txBody>
      </p:sp>
      <p:sp>
        <p:nvSpPr>
          <p:cNvPr id="8" name="Titel 1">
            <a:extLst>
              <a:ext uri="{FF2B5EF4-FFF2-40B4-BE49-F238E27FC236}">
                <a16:creationId xmlns:a16="http://schemas.microsoft.com/office/drawing/2014/main" id="{65E96EBC-D83E-7900-F3BD-693D72114211}"/>
              </a:ext>
            </a:extLst>
          </p:cNvPr>
          <p:cNvSpPr txBox="1">
            <a:spLocks/>
          </p:cNvSpPr>
          <p:nvPr/>
        </p:nvSpPr>
        <p:spPr>
          <a:xfrm>
            <a:off x="6924135" y="3055190"/>
            <a:ext cx="2049557" cy="625415"/>
          </a:xfrm>
          <a:prstGeom prst="rect">
            <a:avLst/>
          </a:prstGeom>
        </p:spPr>
        <p:txBody>
          <a:bodyPr anchor="t">
            <a:normAutofit fontScale="5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nl-NL" sz="2400" dirty="0"/>
              <a:t>Engels </a:t>
            </a:r>
            <a:br>
              <a:rPr lang="nl-NL" dirty="0"/>
            </a:br>
            <a:r>
              <a:rPr lang="nl-NL" sz="1800" b="1" i="1" dirty="0">
                <a:latin typeface="Calibri" panose="020F0502020204030204" pitchFamily="34" charset="0"/>
                <a:ea typeface="Times New Roman" panose="02020603050405020304" pitchFamily="18" charset="0"/>
              </a:rPr>
              <a:t>1  UUR PER WEEK</a:t>
            </a:r>
            <a:br>
              <a:rPr lang="nl-NL" sz="1800" b="1" i="1" dirty="0">
                <a:latin typeface="Calibri" panose="020F0502020204030204" pitchFamily="34" charset="0"/>
                <a:ea typeface="Times New Roman" panose="02020603050405020304" pitchFamily="18" charset="0"/>
              </a:rPr>
            </a:br>
            <a:endParaRPr lang="nl-NL" dirty="0"/>
          </a:p>
        </p:txBody>
      </p:sp>
      <p:sp>
        <p:nvSpPr>
          <p:cNvPr id="9" name="Tijdelijke aanduiding voor tekst 3">
            <a:extLst>
              <a:ext uri="{FF2B5EF4-FFF2-40B4-BE49-F238E27FC236}">
                <a16:creationId xmlns:a16="http://schemas.microsoft.com/office/drawing/2014/main" id="{8028E66A-6CEA-DC03-F70A-60C5AC823E52}"/>
              </a:ext>
            </a:extLst>
          </p:cNvPr>
          <p:cNvSpPr txBox="1">
            <a:spLocks/>
          </p:cNvSpPr>
          <p:nvPr/>
        </p:nvSpPr>
        <p:spPr>
          <a:xfrm>
            <a:off x="6096000" y="3454880"/>
            <a:ext cx="3981874" cy="2109158"/>
          </a:xfrm>
          <a:prstGeom prst="rect">
            <a:avLst/>
          </a:prstGeom>
          <a:ln>
            <a:solidFill>
              <a:schemeClr val="accent1"/>
            </a:solidFill>
          </a:ln>
        </p:spPr>
        <p:txBody>
          <a:bodyP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marR="0" indent="0" algn="l" rtl="0">
              <a:buNone/>
            </a:pPr>
            <a:r>
              <a:rPr lang="nl-NL" sz="1400" b="0" i="1" u="none" strike="noStrike" cap="none" baseline="0" dirty="0">
                <a:latin typeface="Calibri" panose="020F0502020204030204" pitchFamily="34" charset="0"/>
              </a:rPr>
              <a:t>Methode: Take </a:t>
            </a:r>
            <a:r>
              <a:rPr lang="nl-NL" sz="1400" b="0" i="1" u="none" strike="noStrike" cap="none" baseline="0" dirty="0" err="1">
                <a:latin typeface="Calibri" panose="020F0502020204030204" pitchFamily="34" charset="0"/>
              </a:rPr>
              <a:t>it</a:t>
            </a:r>
            <a:r>
              <a:rPr lang="nl-NL" sz="1400" b="0" i="1" u="none" strike="noStrike" cap="none" baseline="0" dirty="0">
                <a:latin typeface="Calibri" panose="020F0502020204030204" pitchFamily="34" charset="0"/>
              </a:rPr>
              <a:t> easy</a:t>
            </a:r>
          </a:p>
          <a:p>
            <a:pPr marL="0" marR="0" indent="0" algn="l" rtl="0">
              <a:buNone/>
            </a:pPr>
            <a:r>
              <a:rPr lang="nl-NL" sz="1400" b="0" i="0" u="none" strike="noStrike" cap="none" baseline="0" dirty="0">
                <a:latin typeface="Calibri" panose="020F0502020204030204" pitchFamily="34" charset="0"/>
              </a:rPr>
              <a:t>De kinderen leren hierin de simpele basis van de </a:t>
            </a:r>
            <a:r>
              <a:rPr lang="nl-NL" sz="1400" cap="none" dirty="0">
                <a:latin typeface="Calibri" panose="020F0502020204030204" pitchFamily="34" charset="0"/>
              </a:rPr>
              <a:t>E</a:t>
            </a:r>
            <a:r>
              <a:rPr lang="nl-NL" sz="1400" b="0" i="0" u="none" strike="noStrike" cap="none" baseline="0" dirty="0">
                <a:latin typeface="Calibri" panose="020F0502020204030204" pitchFamily="34" charset="0"/>
              </a:rPr>
              <a:t>ngelse taal. Gedurende 4 lessen staat er een onderwerp centraal zoals ‘MEETING PEOPLE’. Aan het einde van deze 4 lessen volgt dan een toets.</a:t>
            </a:r>
          </a:p>
          <a:p>
            <a:endParaRPr lang="nl-NL" dirty="0"/>
          </a:p>
        </p:txBody>
      </p:sp>
    </p:spTree>
    <p:extLst>
      <p:ext uri="{BB962C8B-B14F-4D97-AF65-F5344CB8AC3E}">
        <p14:creationId xmlns:p14="http://schemas.microsoft.com/office/powerpoint/2010/main" val="2630290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3C749-5E06-E920-D8B5-D07CAA79376D}"/>
              </a:ext>
            </a:extLst>
          </p:cNvPr>
          <p:cNvSpPr txBox="1">
            <a:spLocks/>
          </p:cNvSpPr>
          <p:nvPr/>
        </p:nvSpPr>
        <p:spPr>
          <a:xfrm>
            <a:off x="3661129" y="616789"/>
            <a:ext cx="4126860" cy="1108495"/>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nl-NL" dirty="0"/>
              <a:t>G. TOETSEN</a:t>
            </a:r>
            <a:br>
              <a:rPr lang="nl-NL" sz="1800" dirty="0">
                <a:latin typeface="Times New Roman" panose="02020603050405020304" pitchFamily="18" charset="0"/>
                <a:ea typeface="Times New Roman" panose="02020603050405020304" pitchFamily="18" charset="0"/>
              </a:rPr>
            </a:br>
            <a:endParaRPr lang="nl-NL" dirty="0"/>
          </a:p>
        </p:txBody>
      </p:sp>
      <p:sp>
        <p:nvSpPr>
          <p:cNvPr id="3" name="Tijdelijke aanduiding voor tekst 3">
            <a:extLst>
              <a:ext uri="{FF2B5EF4-FFF2-40B4-BE49-F238E27FC236}">
                <a16:creationId xmlns:a16="http://schemas.microsoft.com/office/drawing/2014/main" id="{5775CE03-64FB-59F3-FA8E-F27DF1096CEB}"/>
              </a:ext>
            </a:extLst>
          </p:cNvPr>
          <p:cNvSpPr txBox="1">
            <a:spLocks/>
          </p:cNvSpPr>
          <p:nvPr/>
        </p:nvSpPr>
        <p:spPr>
          <a:xfrm>
            <a:off x="2156603" y="1725284"/>
            <a:ext cx="5883215" cy="2432649"/>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nl-NL" sz="1200" dirty="0">
                <a:effectLst/>
                <a:latin typeface="Calibri" panose="020F0502020204030204" pitchFamily="34" charset="0"/>
                <a:ea typeface="Times New Roman" panose="02020603050405020304" pitchFamily="18" charset="0"/>
              </a:rPr>
              <a:t>Voor alle vakken zullen er de normale methodetoetsen plaatsvinden.</a:t>
            </a:r>
          </a:p>
          <a:p>
            <a:pPr marL="0" indent="0" algn="ctr">
              <a:buNone/>
            </a:pPr>
            <a:endParaRPr lang="nl-NL" sz="1200" dirty="0">
              <a:latin typeface="Calibri" panose="020F0502020204030204" pitchFamily="34" charset="0"/>
              <a:ea typeface="Times New Roman" panose="02020603050405020304" pitchFamily="18" charset="0"/>
            </a:endParaRPr>
          </a:p>
          <a:p>
            <a:pPr marL="0" indent="0" algn="ctr">
              <a:buNone/>
            </a:pPr>
            <a:endParaRPr lang="nl-NL" sz="1200" dirty="0">
              <a:effectLst/>
              <a:latin typeface="Times New Roman" panose="02020603050405020304" pitchFamily="18" charset="0"/>
              <a:ea typeface="Times New Roman" panose="02020603050405020304" pitchFamily="18" charset="0"/>
            </a:endParaRPr>
          </a:p>
          <a:p>
            <a:pPr marL="742950" lvl="1" indent="-285750">
              <a:buFont typeface="+mj-lt"/>
              <a:buAutoNum type="arabicPeriod"/>
            </a:pPr>
            <a:r>
              <a:rPr lang="nl-NL" sz="1200" dirty="0">
                <a:effectLst/>
                <a:latin typeface="Calibri" panose="020F0502020204030204" pitchFamily="34" charset="0"/>
                <a:ea typeface="Times New Roman" panose="02020603050405020304" pitchFamily="18" charset="0"/>
              </a:rPr>
              <a:t>In december vindt </a:t>
            </a:r>
            <a:r>
              <a:rPr lang="nl-NL" sz="1200" b="1" dirty="0">
                <a:effectLst/>
                <a:latin typeface="Calibri" panose="020F0502020204030204" pitchFamily="34" charset="0"/>
                <a:ea typeface="Times New Roman" panose="02020603050405020304" pitchFamily="18" charset="0"/>
              </a:rPr>
              <a:t>IEP </a:t>
            </a:r>
            <a:r>
              <a:rPr lang="nl-NL" sz="1200" b="1" dirty="0" err="1">
                <a:effectLst/>
                <a:latin typeface="Calibri" panose="020F0502020204030204" pitchFamily="34" charset="0"/>
                <a:ea typeface="Times New Roman" panose="02020603050405020304" pitchFamily="18" charset="0"/>
              </a:rPr>
              <a:t>prE</a:t>
            </a:r>
            <a:r>
              <a:rPr lang="nl-NL" sz="1200" b="1" dirty="0">
                <a:effectLst/>
                <a:latin typeface="Calibri" panose="020F0502020204030204" pitchFamily="34" charset="0"/>
                <a:ea typeface="Times New Roman" panose="02020603050405020304" pitchFamily="18" charset="0"/>
              </a:rPr>
              <a:t> advies  8 </a:t>
            </a:r>
            <a:r>
              <a:rPr lang="nl-NL" sz="1200" dirty="0">
                <a:effectLst/>
                <a:latin typeface="Calibri" panose="020F0502020204030204" pitchFamily="34" charset="0"/>
                <a:ea typeface="Times New Roman" panose="02020603050405020304" pitchFamily="18" charset="0"/>
              </a:rPr>
              <a:t>afname plaats.</a:t>
            </a:r>
            <a:endParaRPr lang="nl-NL" sz="1200" dirty="0">
              <a:effectLst/>
              <a:latin typeface="Times New Roman" panose="02020603050405020304" pitchFamily="18" charset="0"/>
              <a:ea typeface="Times New Roman" panose="02020603050405020304" pitchFamily="18" charset="0"/>
            </a:endParaRPr>
          </a:p>
          <a:p>
            <a:pPr marL="742950" lvl="1" indent="-285750">
              <a:buFont typeface="+mj-lt"/>
              <a:buAutoNum type="arabicPeriod"/>
            </a:pPr>
            <a:r>
              <a:rPr lang="nl-NL" sz="1200" dirty="0">
                <a:effectLst/>
                <a:latin typeface="Calibri" panose="020F0502020204030204" pitchFamily="34" charset="0"/>
                <a:ea typeface="Times New Roman" panose="02020603050405020304" pitchFamily="18" charset="0"/>
              </a:rPr>
              <a:t>Begin  januari vindt dan de Cito M8 (midden acht) plaats.</a:t>
            </a:r>
            <a:endParaRPr lang="nl-NL" sz="1200" dirty="0">
              <a:effectLst/>
              <a:latin typeface="Times New Roman" panose="02020603050405020304" pitchFamily="18" charset="0"/>
              <a:ea typeface="Times New Roman" panose="02020603050405020304" pitchFamily="18" charset="0"/>
            </a:endParaRPr>
          </a:p>
          <a:p>
            <a:pPr marL="742950" lvl="1" indent="-285750">
              <a:buFont typeface="+mj-lt"/>
              <a:buAutoNum type="arabicPeriod"/>
            </a:pPr>
            <a:r>
              <a:rPr lang="nl-NL" sz="1200" dirty="0">
                <a:effectLst/>
                <a:latin typeface="Calibri" panose="020F0502020204030204" pitchFamily="34" charset="0"/>
                <a:ea typeface="Times New Roman" panose="02020603050405020304" pitchFamily="18" charset="0"/>
              </a:rPr>
              <a:t>In februari volgt het </a:t>
            </a:r>
            <a:r>
              <a:rPr lang="nl-NL" sz="1200">
                <a:effectLst/>
                <a:latin typeface="Calibri" panose="020F0502020204030204" pitchFamily="34" charset="0"/>
                <a:ea typeface="Times New Roman" panose="02020603050405020304" pitchFamily="18" charset="0"/>
              </a:rPr>
              <a:t>de </a:t>
            </a:r>
            <a:r>
              <a:rPr lang="nl-NL" sz="1200">
                <a:latin typeface="Calibri" panose="020F0502020204030204" pitchFamily="34" charset="0"/>
                <a:ea typeface="Times New Roman" panose="02020603050405020304" pitchFamily="18" charset="0"/>
              </a:rPr>
              <a:t>DOORSTROMTOETS</a:t>
            </a:r>
            <a:r>
              <a:rPr lang="nl-NL" sz="1200">
                <a:effectLst/>
                <a:latin typeface="Calibri" panose="020F0502020204030204" pitchFamily="34" charset="0"/>
                <a:ea typeface="Times New Roman" panose="02020603050405020304" pitchFamily="18" charset="0"/>
              </a:rPr>
              <a:t> </a:t>
            </a:r>
            <a:r>
              <a:rPr lang="nl-NL" sz="1200" dirty="0">
                <a:effectLst/>
                <a:latin typeface="Calibri" panose="020F0502020204030204" pitchFamily="34" charset="0"/>
                <a:ea typeface="Times New Roman" panose="02020603050405020304" pitchFamily="18" charset="0"/>
              </a:rPr>
              <a:t>(iep)</a:t>
            </a:r>
          </a:p>
          <a:p>
            <a:pPr marL="742950" lvl="1" indent="-285750">
              <a:buFont typeface="+mj-lt"/>
              <a:buAutoNum type="arabicPeriod"/>
            </a:pPr>
            <a:r>
              <a:rPr lang="nl-NL" sz="1200" dirty="0">
                <a:latin typeface="Calibri" panose="020F0502020204030204" pitchFamily="34" charset="0"/>
                <a:ea typeface="Times New Roman" panose="02020603050405020304" pitchFamily="18" charset="0"/>
              </a:rPr>
              <a:t>Vervolgens krijgen de kinderen hun definitieve advies.</a:t>
            </a:r>
            <a:endParaRPr lang="nl-NL" sz="1200" dirty="0">
              <a:effectLst/>
              <a:latin typeface="Times New Roman" panose="02020603050405020304" pitchFamily="18" charset="0"/>
              <a:ea typeface="Times New Roman" panose="02020603050405020304" pitchFamily="18" charset="0"/>
            </a:endParaRPr>
          </a:p>
          <a:p>
            <a:endParaRPr lang="nl-NL" dirty="0"/>
          </a:p>
        </p:txBody>
      </p:sp>
      <p:pic>
        <p:nvPicPr>
          <p:cNvPr id="7" name="Afbeelding 6">
            <a:extLst>
              <a:ext uri="{FF2B5EF4-FFF2-40B4-BE49-F238E27FC236}">
                <a16:creationId xmlns:a16="http://schemas.microsoft.com/office/drawing/2014/main" id="{C56F4086-5B88-2457-BC59-C8C4B1387266}"/>
              </a:ext>
            </a:extLst>
          </p:cNvPr>
          <p:cNvPicPr>
            <a:picLocks noChangeAspect="1"/>
          </p:cNvPicPr>
          <p:nvPr/>
        </p:nvPicPr>
        <p:blipFill>
          <a:blip r:embed="rId2"/>
          <a:stretch>
            <a:fillRect/>
          </a:stretch>
        </p:blipFill>
        <p:spPr>
          <a:xfrm>
            <a:off x="276045" y="2249994"/>
            <a:ext cx="2204865" cy="3167395"/>
          </a:xfrm>
          <a:prstGeom prst="rect">
            <a:avLst/>
          </a:prstGeom>
        </p:spPr>
      </p:pic>
      <p:pic>
        <p:nvPicPr>
          <p:cNvPr id="9" name="Afbeelding 8">
            <a:extLst>
              <a:ext uri="{FF2B5EF4-FFF2-40B4-BE49-F238E27FC236}">
                <a16:creationId xmlns:a16="http://schemas.microsoft.com/office/drawing/2014/main" id="{8E8C253E-CEA3-D61F-4DA7-BFF3A3CD04F5}"/>
              </a:ext>
            </a:extLst>
          </p:cNvPr>
          <p:cNvPicPr>
            <a:picLocks noChangeAspect="1"/>
          </p:cNvPicPr>
          <p:nvPr/>
        </p:nvPicPr>
        <p:blipFill>
          <a:blip r:embed="rId3"/>
          <a:stretch>
            <a:fillRect/>
          </a:stretch>
        </p:blipFill>
        <p:spPr>
          <a:xfrm>
            <a:off x="8366390" y="2249994"/>
            <a:ext cx="2238610" cy="3167395"/>
          </a:xfrm>
          <a:prstGeom prst="rect">
            <a:avLst/>
          </a:prstGeom>
        </p:spPr>
      </p:pic>
    </p:spTree>
    <p:extLst>
      <p:ext uri="{BB962C8B-B14F-4D97-AF65-F5344CB8AC3E}">
        <p14:creationId xmlns:p14="http://schemas.microsoft.com/office/powerpoint/2010/main" val="213286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C2152-5D6C-CB3A-B479-CE2EA7A94A72}"/>
              </a:ext>
            </a:extLst>
          </p:cNvPr>
          <p:cNvSpPr>
            <a:spLocks noGrp="1"/>
          </p:cNvSpPr>
          <p:nvPr>
            <p:ph type="title"/>
          </p:nvPr>
        </p:nvSpPr>
        <p:spPr>
          <a:xfrm>
            <a:off x="685800" y="685800"/>
            <a:ext cx="6345302" cy="742950"/>
          </a:xfrm>
        </p:spPr>
        <p:txBody>
          <a:bodyPr/>
          <a:lstStyle/>
          <a:p>
            <a:r>
              <a:rPr lang="nl-NL" dirty="0"/>
              <a:t>Introductie</a:t>
            </a:r>
          </a:p>
        </p:txBody>
      </p:sp>
      <p:pic>
        <p:nvPicPr>
          <p:cNvPr id="6" name="Tijdelijke aanduiding voor afbeelding 5">
            <a:extLst>
              <a:ext uri="{FF2B5EF4-FFF2-40B4-BE49-F238E27FC236}">
                <a16:creationId xmlns:a16="http://schemas.microsoft.com/office/drawing/2014/main" id="{01062046-5F37-98EC-8FDE-FD5B6E6DC427}"/>
              </a:ext>
            </a:extLst>
          </p:cNvPr>
          <p:cNvPicPr>
            <a:picLocks noGrp="1" noChangeAspect="1"/>
          </p:cNvPicPr>
          <p:nvPr>
            <p:ph type="pic" idx="1"/>
          </p:nvPr>
        </p:nvPicPr>
        <p:blipFill>
          <a:blip r:embed="rId2"/>
          <a:stretch>
            <a:fillRect/>
          </a:stretch>
        </p:blipFill>
        <p:spPr>
          <a:xfrm>
            <a:off x="7996875" y="435822"/>
            <a:ext cx="2993178" cy="2993178"/>
          </a:xfrm>
        </p:spPr>
      </p:pic>
      <p:sp>
        <p:nvSpPr>
          <p:cNvPr id="4" name="Tijdelijke aanduiding voor tekst 3">
            <a:extLst>
              <a:ext uri="{FF2B5EF4-FFF2-40B4-BE49-F238E27FC236}">
                <a16:creationId xmlns:a16="http://schemas.microsoft.com/office/drawing/2014/main" id="{85DCF1C9-66BC-B3A9-8E87-46044C39143F}"/>
              </a:ext>
            </a:extLst>
          </p:cNvPr>
          <p:cNvSpPr>
            <a:spLocks noGrp="1"/>
          </p:cNvSpPr>
          <p:nvPr>
            <p:ph type="body" sz="half" idx="2"/>
          </p:nvPr>
        </p:nvSpPr>
        <p:spPr>
          <a:xfrm>
            <a:off x="685801" y="1428750"/>
            <a:ext cx="6345301" cy="3642783"/>
          </a:xfrm>
        </p:spPr>
        <p:txBody>
          <a:bodyPr>
            <a:normAutofit/>
          </a:bodyPr>
          <a:lstStyle/>
          <a:p>
            <a:pPr marR="0" algn="l" rtl="0"/>
            <a:r>
              <a:rPr lang="nl-NL" sz="1200" b="0" i="0" u="none" strike="noStrike" cap="none" baseline="0" dirty="0">
                <a:latin typeface="Calibri" panose="020F0502020204030204" pitchFamily="34" charset="0"/>
              </a:rPr>
              <a:t>Komt de brugklas in zicht, maar is de stap naar het voorgezet onderwijs (VO) nog te ver?  Om kinderen beter voor te bereiden op die belangrijke volgende stap, biedt STIP de</a:t>
            </a:r>
            <a:r>
              <a:rPr lang="nl-NL" sz="1200" cap="none" dirty="0">
                <a:latin typeface="Calibri" panose="020F0502020204030204" pitchFamily="34" charset="0"/>
              </a:rPr>
              <a:t> Kans Klas Goep8+</a:t>
            </a:r>
            <a:r>
              <a:rPr lang="nl-NL" sz="1200" b="1" i="0" u="none" strike="noStrike" cap="none" baseline="0" dirty="0">
                <a:latin typeface="Calibri" panose="020F0502020204030204" pitchFamily="34" charset="0"/>
              </a:rPr>
              <a:t> </a:t>
            </a:r>
            <a:r>
              <a:rPr lang="nl-NL" sz="1200" b="0" i="0" u="none" strike="noStrike" cap="none" baseline="0" dirty="0">
                <a:latin typeface="Calibri" panose="020F0502020204030204" pitchFamily="34" charset="0"/>
              </a:rPr>
              <a:t>aan.</a:t>
            </a:r>
            <a:r>
              <a:rPr lang="nl-NL" sz="1200" b="0" i="1" u="none" strike="noStrike" cap="none" baseline="0" dirty="0">
                <a:solidFill>
                  <a:srgbClr val="000000"/>
                </a:solidFill>
                <a:latin typeface="Calibri" panose="020F0502020204030204" pitchFamily="34" charset="0"/>
              </a:rPr>
              <a:t> </a:t>
            </a:r>
            <a:r>
              <a:rPr lang="nl-NL" sz="1200" b="0" u="none" strike="noStrike" cap="none" baseline="0" dirty="0">
                <a:solidFill>
                  <a:srgbClr val="000000"/>
                </a:solidFill>
                <a:latin typeface="Calibri" panose="020F0502020204030204" pitchFamily="34" charset="0"/>
              </a:rPr>
              <a:t>De </a:t>
            </a:r>
            <a:r>
              <a:rPr lang="nl-NL" sz="1200" b="0" u="none" strike="noStrike" cap="none" baseline="0" dirty="0" err="1">
                <a:solidFill>
                  <a:srgbClr val="000000"/>
                </a:solidFill>
                <a:latin typeface="Calibri" panose="020F0502020204030204" pitchFamily="34" charset="0"/>
              </a:rPr>
              <a:t>KansKlas</a:t>
            </a:r>
            <a:r>
              <a:rPr lang="nl-NL" sz="1200" b="0" u="none" strike="noStrike" cap="none" baseline="0" dirty="0">
                <a:solidFill>
                  <a:srgbClr val="000000"/>
                </a:solidFill>
                <a:latin typeface="Calibri" panose="020F0502020204030204" pitchFamily="34" charset="0"/>
              </a:rPr>
              <a:t> Groep 8+ is onderdeel van de Lelyschool in Hilversum.</a:t>
            </a:r>
          </a:p>
          <a:p>
            <a:pPr marR="0" algn="l" rtl="0"/>
            <a:r>
              <a:rPr lang="nl-NL" sz="1200" cap="none" dirty="0">
                <a:solidFill>
                  <a:srgbClr val="000000"/>
                </a:solidFill>
                <a:latin typeface="Calibri" panose="020F0502020204030204" pitchFamily="34" charset="0"/>
              </a:rPr>
              <a:t>De </a:t>
            </a:r>
            <a:r>
              <a:rPr lang="nl-NL" sz="1200" cap="none" dirty="0" err="1">
                <a:solidFill>
                  <a:srgbClr val="000000"/>
                </a:solidFill>
                <a:latin typeface="Calibri" panose="020F0502020204030204" pitchFamily="34" charset="0"/>
              </a:rPr>
              <a:t>KansKlas</a:t>
            </a:r>
            <a:r>
              <a:rPr lang="nl-NL" sz="1200" cap="none" dirty="0">
                <a:solidFill>
                  <a:srgbClr val="000000"/>
                </a:solidFill>
                <a:latin typeface="Calibri" panose="020F0502020204030204" pitchFamily="34" charset="0"/>
              </a:rPr>
              <a:t> Groep 8+ is gehuisvest op de </a:t>
            </a:r>
            <a:r>
              <a:rPr lang="nl-NL" sz="1200" b="0" i="0" dirty="0">
                <a:solidFill>
                  <a:srgbClr val="666666"/>
                </a:solidFill>
                <a:effectLst/>
                <a:latin typeface="Segoe UI" panose="020B0502040204020203" pitchFamily="34" charset="0"/>
              </a:rPr>
              <a:t>Oude Amersfoortseweg 196 </a:t>
            </a:r>
            <a:r>
              <a:rPr lang="nl-NL" sz="1200" cap="none" dirty="0">
                <a:solidFill>
                  <a:srgbClr val="000000"/>
                </a:solidFill>
                <a:latin typeface="Calibri" panose="020F0502020204030204" pitchFamily="34" charset="0"/>
              </a:rPr>
              <a:t>te Hilversum .</a:t>
            </a:r>
            <a:endParaRPr lang="nl-NL" sz="1200" b="0" u="none" strike="noStrike" cap="none" baseline="0" dirty="0">
              <a:solidFill>
                <a:srgbClr val="000000"/>
              </a:solidFill>
              <a:latin typeface="Calibri" panose="020F0502020204030204" pitchFamily="34" charset="0"/>
            </a:endParaRPr>
          </a:p>
          <a:p>
            <a:pPr marR="0" algn="l" rtl="0"/>
            <a:r>
              <a:rPr lang="nl-NL" sz="1200" b="0" i="0" u="none" strike="noStrike" cap="none" baseline="0" dirty="0">
                <a:latin typeface="Calibri" panose="020F0502020204030204" pitchFamily="34" charset="0"/>
              </a:rPr>
              <a:t>Er zijn kinderen in groep 8 waarbij het </a:t>
            </a:r>
            <a:r>
              <a:rPr lang="nl-NL" sz="1200" cap="none" dirty="0">
                <a:latin typeface="Calibri" panose="020F0502020204030204" pitchFamily="34" charset="0"/>
              </a:rPr>
              <a:t>VO</a:t>
            </a:r>
            <a:r>
              <a:rPr lang="nl-NL" sz="1200" b="0" i="0" u="none" strike="noStrike" cap="none" baseline="0" dirty="0">
                <a:latin typeface="Calibri" panose="020F0502020204030204" pitchFamily="34" charset="0"/>
              </a:rPr>
              <a:t>-advies niet passend is. Iedere leerkracht heeft dit wel meegemaakt. Soms weet en voel je dat het advies één of twee stappen hoger zou moeten liggen, alleen passen de resultaten daar nog niet bij. Wat doe je dan? Deze kinderen gun je een extra jaar groep 8, waarbij de verwachting is dat ze dan één of twee adviezen hoger zullen uitstromen. Het is een veilige voorfase richting VO waar ze beschermd kunnen werken aan hun kracht en zelfvertrouwen. Dit extra jaar op de basisschool kan een groot verschil maken voor leerlingen.</a:t>
            </a:r>
          </a:p>
          <a:p>
            <a:pPr marR="0" algn="l" rtl="0"/>
            <a:r>
              <a:rPr lang="nl-NL" sz="1200" b="1" i="0" u="none" strike="noStrike" cap="none" baseline="0" dirty="0">
                <a:latin typeface="Calibri" panose="020F0502020204030204" pitchFamily="34" charset="0"/>
              </a:rPr>
              <a:t>Stip</a:t>
            </a:r>
            <a:r>
              <a:rPr lang="nl-NL" sz="1200" b="0" i="0" u="none" strike="noStrike" cap="none" baseline="0" dirty="0">
                <a:latin typeface="Calibri" panose="020F0502020204030204" pitchFamily="34" charset="0"/>
              </a:rPr>
              <a:t> begint met een </a:t>
            </a:r>
            <a:r>
              <a:rPr lang="nl-NL" sz="1200" b="0" i="1" u="none" strike="noStrike" cap="none" baseline="0" dirty="0">
                <a:latin typeface="Calibri" panose="020F0502020204030204" pitchFamily="34" charset="0"/>
              </a:rPr>
              <a:t>pilot</a:t>
            </a:r>
            <a:r>
              <a:rPr lang="nl-NL" sz="1200" b="0" i="0" u="none" strike="noStrike" cap="none" baseline="0" dirty="0">
                <a:latin typeface="Calibri" panose="020F0502020204030204" pitchFamily="34" charset="0"/>
              </a:rPr>
              <a:t>. Er komt een </a:t>
            </a:r>
            <a:r>
              <a:rPr lang="nl-NL" sz="1200" b="1" i="0" u="none" strike="noStrike" cap="none" baseline="0" dirty="0">
                <a:latin typeface="Calibri" panose="020F0502020204030204" pitchFamily="34" charset="0"/>
              </a:rPr>
              <a:t>8 </a:t>
            </a:r>
            <a:r>
              <a:rPr lang="nl-NL" sz="1200" b="1" cap="none" dirty="0">
                <a:latin typeface="Calibri" panose="020F0502020204030204" pitchFamily="34" charset="0"/>
              </a:rPr>
              <a:t>+</a:t>
            </a:r>
            <a:r>
              <a:rPr lang="nl-NL" sz="1200" b="0" i="0" u="none" strike="noStrike" cap="none" baseline="0" dirty="0">
                <a:latin typeface="Calibri" panose="020F0502020204030204" pitchFamily="34" charset="0"/>
              </a:rPr>
              <a:t>groep.</a:t>
            </a:r>
          </a:p>
        </p:txBody>
      </p:sp>
      <p:pic>
        <p:nvPicPr>
          <p:cNvPr id="8" name="Afbeelding 7">
            <a:extLst>
              <a:ext uri="{FF2B5EF4-FFF2-40B4-BE49-F238E27FC236}">
                <a16:creationId xmlns:a16="http://schemas.microsoft.com/office/drawing/2014/main" id="{57DC8984-84E7-108C-5951-F5E9DEC4112C}"/>
              </a:ext>
            </a:extLst>
          </p:cNvPr>
          <p:cNvPicPr>
            <a:picLocks noChangeAspect="1"/>
          </p:cNvPicPr>
          <p:nvPr/>
        </p:nvPicPr>
        <p:blipFill>
          <a:blip r:embed="rId3"/>
          <a:stretch>
            <a:fillRect/>
          </a:stretch>
        </p:blipFill>
        <p:spPr>
          <a:xfrm>
            <a:off x="5433512" y="4124798"/>
            <a:ext cx="5126726" cy="1125593"/>
          </a:xfrm>
          <a:prstGeom prst="rect">
            <a:avLst/>
          </a:prstGeom>
        </p:spPr>
      </p:pic>
    </p:spTree>
    <p:extLst>
      <p:ext uri="{BB962C8B-B14F-4D97-AF65-F5344CB8AC3E}">
        <p14:creationId xmlns:p14="http://schemas.microsoft.com/office/powerpoint/2010/main" val="3206826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923183-EEFE-9A38-F46F-013A0166D8FE}"/>
              </a:ext>
            </a:extLst>
          </p:cNvPr>
          <p:cNvSpPr>
            <a:spLocks noGrp="1"/>
          </p:cNvSpPr>
          <p:nvPr>
            <p:ph type="title"/>
          </p:nvPr>
        </p:nvSpPr>
        <p:spPr>
          <a:xfrm>
            <a:off x="693643" y="685800"/>
            <a:ext cx="4126860" cy="1143000"/>
          </a:xfrm>
        </p:spPr>
        <p:txBody>
          <a:bodyPr/>
          <a:lstStyle/>
          <a:p>
            <a:r>
              <a:rPr lang="nl-NL" dirty="0"/>
              <a:t>H.	TOETSING PILOT</a:t>
            </a:r>
          </a:p>
        </p:txBody>
      </p:sp>
      <p:sp>
        <p:nvSpPr>
          <p:cNvPr id="4" name="Tijdelijke aanduiding voor tekst 3">
            <a:extLst>
              <a:ext uri="{FF2B5EF4-FFF2-40B4-BE49-F238E27FC236}">
                <a16:creationId xmlns:a16="http://schemas.microsoft.com/office/drawing/2014/main" id="{1A7E59C4-4647-5ADF-E2D9-EE2AB09E4505}"/>
              </a:ext>
            </a:extLst>
          </p:cNvPr>
          <p:cNvSpPr>
            <a:spLocks noGrp="1"/>
          </p:cNvSpPr>
          <p:nvPr>
            <p:ph type="body" sz="half" idx="2"/>
          </p:nvPr>
        </p:nvSpPr>
        <p:spPr>
          <a:xfrm>
            <a:off x="693644" y="1828800"/>
            <a:ext cx="4126860" cy="3381555"/>
          </a:xfrm>
        </p:spPr>
        <p:txBody>
          <a:bodyPr>
            <a:normAutofit fontScale="62500" lnSpcReduction="20000"/>
          </a:bodyPr>
          <a:lstStyle/>
          <a:p>
            <a:pPr marR="0" algn="l" rtl="0"/>
            <a:r>
              <a:rPr lang="nl-NL" sz="1800" b="0" i="0" u="none" strike="noStrike" baseline="0" dirty="0">
                <a:latin typeface="Calibri" panose="020F0502020204030204" pitchFamily="34" charset="0"/>
              </a:rPr>
              <a:t>Aangezien het een pilot betreft, zullen wij</a:t>
            </a:r>
            <a:r>
              <a:rPr lang="nl-NL" dirty="0">
                <a:latin typeface="Calibri" panose="020F0502020204030204" pitchFamily="34" charset="0"/>
              </a:rPr>
              <a:t> </a:t>
            </a:r>
            <a:r>
              <a:rPr lang="nl-NL" sz="1800" b="0" i="0" u="none" strike="noStrike" baseline="0" dirty="0">
                <a:latin typeface="Calibri" panose="020F0502020204030204" pitchFamily="34" charset="0"/>
              </a:rPr>
              <a:t>samen met STIP moeten aantonen dat deze pilot </a:t>
            </a:r>
            <a:r>
              <a:rPr lang="nl-NL" sz="1800" b="1" i="0" u="none" strike="noStrike" baseline="0" dirty="0">
                <a:latin typeface="Calibri" panose="020F0502020204030204" pitchFamily="34" charset="0"/>
              </a:rPr>
              <a:t> </a:t>
            </a:r>
            <a:r>
              <a:rPr lang="nl-NL" sz="1800" b="0" i="0" u="none" strike="noStrike" baseline="0" dirty="0">
                <a:latin typeface="Calibri" panose="020F0502020204030204" pitchFamily="34" charset="0"/>
              </a:rPr>
              <a:t>succesvol is en daarom gecontinueerd gaat worden. Het uitgangspunt is dat elk kind ten minste één tot twee niveaus hoger uitstroomt. </a:t>
            </a:r>
          </a:p>
          <a:p>
            <a:pPr marR="0" algn="l" rtl="0"/>
            <a:r>
              <a:rPr lang="nl-NL" sz="1800" b="0" i="0" u="none" strike="noStrike" baseline="0" dirty="0">
                <a:latin typeface="Calibri" panose="020F0502020204030204" pitchFamily="34" charset="0"/>
              </a:rPr>
              <a:t>Daarom is een nulmeting erg belangrijk.</a:t>
            </a:r>
          </a:p>
          <a:p>
            <a:pPr marR="0" algn="l" rtl="0"/>
            <a:r>
              <a:rPr lang="nl-NL" sz="1800" b="0" i="0" u="none" strike="noStrike" baseline="0" dirty="0">
                <a:latin typeface="Calibri" panose="020F0502020204030204" pitchFamily="34" charset="0"/>
              </a:rPr>
              <a:t>Wat zou het huidige uitstroomadvies zijn?</a:t>
            </a:r>
          </a:p>
          <a:p>
            <a:pPr marR="0" algn="l" rtl="0"/>
            <a:r>
              <a:rPr lang="nl-NL" sz="1800" b="0" i="0" u="none" strike="noStrike" baseline="0" dirty="0">
                <a:latin typeface="Calibri" panose="020F0502020204030204" pitchFamily="34" charset="0"/>
              </a:rPr>
              <a:t>Wat wordt het advies na</a:t>
            </a:r>
            <a:r>
              <a:rPr lang="nl-NL" dirty="0">
                <a:latin typeface="Calibri" panose="020F0502020204030204" pitchFamily="34" charset="0"/>
              </a:rPr>
              <a:t> de Kans Klas Groep 8+ ?</a:t>
            </a:r>
            <a:endParaRPr lang="nl-NL" sz="1800" b="1" i="0" u="none" strike="noStrike" baseline="0" dirty="0">
              <a:latin typeface="Calibri" panose="020F0502020204030204" pitchFamily="34" charset="0"/>
            </a:endParaRPr>
          </a:p>
          <a:p>
            <a:pPr marR="0" algn="l" rtl="0"/>
            <a:endParaRPr lang="nl-NL" sz="1800" b="1" i="0" u="none" strike="noStrike" baseline="0" dirty="0">
              <a:latin typeface="Calibri" panose="020F0502020204030204" pitchFamily="34" charset="0"/>
            </a:endParaRPr>
          </a:p>
          <a:p>
            <a:pPr marR="0" algn="l" rtl="0"/>
            <a:r>
              <a:rPr lang="nl-NL" sz="1800" b="0" i="0" u="none" strike="noStrike" baseline="0" dirty="0">
                <a:latin typeface="Calibri" panose="020F0502020204030204" pitchFamily="34" charset="0"/>
              </a:rPr>
              <a:t>Daarnaast zullen er in september (startgesprek), oktober, maart en juni gesprekken met de leerlingen en ouders zijn waarin wij ze vragen of ze veranderingen merken of zien bij het kind. Waar hebben de kinderen baat bij en wat merken de ouders hiervan?</a:t>
            </a:r>
          </a:p>
          <a:p>
            <a:pPr marR="0" algn="l" rtl="0"/>
            <a:r>
              <a:rPr lang="nl-NL" dirty="0">
                <a:latin typeface="Calibri" panose="020F0502020204030204" pitchFamily="34" charset="0"/>
              </a:rPr>
              <a:t>ALLE KINDEREN WORDEN GEDURENDE DRIE JAAR GEVOLGD IN HET VOORTGEZET ONDERWIJS.</a:t>
            </a:r>
            <a:endParaRPr lang="nl-NL" dirty="0"/>
          </a:p>
        </p:txBody>
      </p:sp>
      <p:pic>
        <p:nvPicPr>
          <p:cNvPr id="6" name="Afbeelding 5">
            <a:extLst>
              <a:ext uri="{FF2B5EF4-FFF2-40B4-BE49-F238E27FC236}">
                <a16:creationId xmlns:a16="http://schemas.microsoft.com/office/drawing/2014/main" id="{FB2ACBB5-F24A-DF6C-0EB8-525525FB1FAE}"/>
              </a:ext>
            </a:extLst>
          </p:cNvPr>
          <p:cNvPicPr>
            <a:picLocks noChangeAspect="1"/>
          </p:cNvPicPr>
          <p:nvPr/>
        </p:nvPicPr>
        <p:blipFill>
          <a:blip r:embed="rId2"/>
          <a:stretch>
            <a:fillRect/>
          </a:stretch>
        </p:blipFill>
        <p:spPr>
          <a:xfrm>
            <a:off x="5765441" y="558321"/>
            <a:ext cx="5422900" cy="4775200"/>
          </a:xfrm>
          <a:prstGeom prst="rect">
            <a:avLst/>
          </a:prstGeom>
        </p:spPr>
      </p:pic>
    </p:spTree>
    <p:extLst>
      <p:ext uri="{BB962C8B-B14F-4D97-AF65-F5344CB8AC3E}">
        <p14:creationId xmlns:p14="http://schemas.microsoft.com/office/powerpoint/2010/main" val="153634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B4D87-AF34-2C4F-B122-3A0F189BB02E}"/>
              </a:ext>
            </a:extLst>
          </p:cNvPr>
          <p:cNvSpPr>
            <a:spLocks noGrp="1"/>
          </p:cNvSpPr>
          <p:nvPr>
            <p:ph type="title"/>
          </p:nvPr>
        </p:nvSpPr>
        <p:spPr/>
        <p:txBody>
          <a:bodyPr/>
          <a:lstStyle/>
          <a:p>
            <a:r>
              <a:rPr lang="nl-NL" dirty="0"/>
              <a:t>SUCCESVERHALEN</a:t>
            </a:r>
          </a:p>
        </p:txBody>
      </p:sp>
      <p:sp>
        <p:nvSpPr>
          <p:cNvPr id="3" name="Tijdelijke aanduiding voor tekst 2">
            <a:extLst>
              <a:ext uri="{FF2B5EF4-FFF2-40B4-BE49-F238E27FC236}">
                <a16:creationId xmlns:a16="http://schemas.microsoft.com/office/drawing/2014/main" id="{3FC938DD-9BFE-2F55-6727-4C30B7244ED1}"/>
              </a:ext>
            </a:extLst>
          </p:cNvPr>
          <p:cNvSpPr>
            <a:spLocks noGrp="1"/>
          </p:cNvSpPr>
          <p:nvPr>
            <p:ph type="body" idx="1"/>
          </p:nvPr>
        </p:nvSpPr>
        <p:spPr/>
        <p:txBody>
          <a:bodyPr/>
          <a:lstStyle/>
          <a:p>
            <a:r>
              <a:rPr lang="nl-NL" dirty="0" err="1"/>
              <a:t>Galena</a:t>
            </a:r>
            <a:r>
              <a:rPr lang="nl-NL" dirty="0"/>
              <a:t> </a:t>
            </a:r>
            <a:r>
              <a:rPr lang="nl-NL" dirty="0" err="1"/>
              <a:t>Kismova</a:t>
            </a:r>
            <a:endParaRPr lang="nl-NL" dirty="0"/>
          </a:p>
        </p:txBody>
      </p:sp>
      <p:pic>
        <p:nvPicPr>
          <p:cNvPr id="17" name="Tijdelijke aanduiding voor afbeelding 16">
            <a:extLst>
              <a:ext uri="{FF2B5EF4-FFF2-40B4-BE49-F238E27FC236}">
                <a16:creationId xmlns:a16="http://schemas.microsoft.com/office/drawing/2014/main" id="{422A95AB-B383-0AB7-FE15-5AA8377BED90}"/>
              </a:ext>
            </a:extLst>
          </p:cNvPr>
          <p:cNvPicPr>
            <a:picLocks noGrp="1" noChangeAspect="1"/>
          </p:cNvPicPr>
          <p:nvPr>
            <p:ph type="pic" idx="15"/>
          </p:nvPr>
        </p:nvPicPr>
        <p:blipFill>
          <a:blip r:embed="rId2"/>
          <a:srcRect t="25179" b="25179"/>
          <a:stretch>
            <a:fillRect/>
          </a:stretch>
        </p:blipFill>
        <p:spPr/>
      </p:pic>
      <p:sp>
        <p:nvSpPr>
          <p:cNvPr id="5" name="Tijdelijke aanduiding voor tekst 4">
            <a:extLst>
              <a:ext uri="{FF2B5EF4-FFF2-40B4-BE49-F238E27FC236}">
                <a16:creationId xmlns:a16="http://schemas.microsoft.com/office/drawing/2014/main" id="{52FB3820-FE1B-F879-289C-A34192A1C9E8}"/>
              </a:ext>
            </a:extLst>
          </p:cNvPr>
          <p:cNvSpPr>
            <a:spLocks noGrp="1"/>
          </p:cNvSpPr>
          <p:nvPr>
            <p:ph type="body" sz="half" idx="18"/>
          </p:nvPr>
        </p:nvSpPr>
        <p:spPr/>
        <p:txBody>
          <a:bodyPr>
            <a:normAutofit fontScale="40000" lnSpcReduction="20000"/>
          </a:bodyPr>
          <a:lstStyle/>
          <a:p>
            <a:pPr algn="l"/>
            <a:r>
              <a:rPr lang="nl-NL" sz="1400" b="0" i="0" u="none" strike="noStrike" baseline="0" dirty="0" err="1">
                <a:latin typeface="Calibri" panose="020F0502020204030204" pitchFamily="34" charset="0"/>
              </a:rPr>
              <a:t>Galena</a:t>
            </a:r>
            <a:r>
              <a:rPr lang="nl-NL" sz="1400" b="0" i="0" u="none" strike="noStrike" baseline="0" dirty="0">
                <a:latin typeface="Calibri" panose="020F0502020204030204" pitchFamily="34" charset="0"/>
              </a:rPr>
              <a:t> komt uit Bulgarije en heeft een jaar taalschool gehad (groep 8)Zij stroomde in schooljaar 2020-2021 in januari in op de Dubbeldekker. Hier heeft ze meegedaan op groep 7 niveau. Aan het einde van de groep was haar uitstroomadvies Praktijkschool en misschien VMBO basis. Je merkte dat er meer in het kind zat. Besloten is dat zij een extra jaar groep 8 zou doen bij Marijke van </a:t>
            </a:r>
            <a:r>
              <a:rPr lang="nl-NL" sz="1400" b="0" i="0" u="none" strike="noStrike" baseline="0" dirty="0" err="1">
                <a:latin typeface="Calibri" panose="020F0502020204030204" pitchFamily="34" charset="0"/>
              </a:rPr>
              <a:t>Egten</a:t>
            </a:r>
            <a:r>
              <a:rPr lang="nl-NL" dirty="0">
                <a:latin typeface="Calibri" panose="020F0502020204030204" pitchFamily="34" charset="0"/>
              </a:rPr>
              <a:t>. </a:t>
            </a:r>
            <a:endParaRPr lang="nl-NL" sz="1400" b="0" i="0" u="none" strike="noStrike" baseline="0" dirty="0">
              <a:latin typeface="Calibri" panose="020F0502020204030204" pitchFamily="34" charset="0"/>
            </a:endParaRPr>
          </a:p>
          <a:p>
            <a:pPr marR="0" algn="l" rtl="0"/>
            <a:r>
              <a:rPr lang="nl-NL" sz="1400" b="0" i="0" u="none" strike="noStrike" baseline="0" dirty="0">
                <a:latin typeface="Calibri" panose="020F0502020204030204" pitchFamily="34" charset="0"/>
              </a:rPr>
              <a:t>Het meisjes was heel gemotiveerd en wilde heel graag later bij een bank WERKEN. NA DE M  Cito toetsen had zij VMBO T (Mavo advies). Na de IEP toets is het een HAVO  advies geworden. Op dit moment zit zij op het Roland Holst en gaat het erg goed me haar.</a:t>
            </a:r>
          </a:p>
          <a:p>
            <a:endParaRPr lang="nl-NL" dirty="0"/>
          </a:p>
        </p:txBody>
      </p:sp>
      <p:sp>
        <p:nvSpPr>
          <p:cNvPr id="6" name="Tijdelijke aanduiding voor tekst 5">
            <a:extLst>
              <a:ext uri="{FF2B5EF4-FFF2-40B4-BE49-F238E27FC236}">
                <a16:creationId xmlns:a16="http://schemas.microsoft.com/office/drawing/2014/main" id="{BDE3D132-D832-85D3-A152-514C458178C8}"/>
              </a:ext>
            </a:extLst>
          </p:cNvPr>
          <p:cNvSpPr>
            <a:spLocks noGrp="1"/>
          </p:cNvSpPr>
          <p:nvPr>
            <p:ph type="body" sz="quarter" idx="3"/>
          </p:nvPr>
        </p:nvSpPr>
        <p:spPr/>
        <p:txBody>
          <a:bodyPr/>
          <a:lstStyle/>
          <a:p>
            <a:r>
              <a:rPr lang="nl-NL" dirty="0"/>
              <a:t>Emir </a:t>
            </a:r>
            <a:r>
              <a:rPr lang="nl-NL" dirty="0" err="1"/>
              <a:t>Keles</a:t>
            </a:r>
            <a:endParaRPr lang="nl-NL" dirty="0"/>
          </a:p>
        </p:txBody>
      </p:sp>
      <p:pic>
        <p:nvPicPr>
          <p:cNvPr id="13" name="Tijdelijke aanduiding voor afbeelding 12">
            <a:extLst>
              <a:ext uri="{FF2B5EF4-FFF2-40B4-BE49-F238E27FC236}">
                <a16:creationId xmlns:a16="http://schemas.microsoft.com/office/drawing/2014/main" id="{EE9B4DC5-E29A-CA0C-9C65-62E1F8D43072}"/>
              </a:ext>
            </a:extLst>
          </p:cNvPr>
          <p:cNvPicPr>
            <a:picLocks noGrp="1" noChangeAspect="1"/>
          </p:cNvPicPr>
          <p:nvPr>
            <p:ph type="pic" idx="21"/>
          </p:nvPr>
        </p:nvPicPr>
        <p:blipFill>
          <a:blip r:embed="rId3"/>
          <a:srcRect t="19504" b="19504"/>
          <a:stretch>
            <a:fillRect/>
          </a:stretch>
        </p:blipFill>
        <p:spPr/>
      </p:pic>
      <p:sp>
        <p:nvSpPr>
          <p:cNvPr id="8" name="Tijdelijke aanduiding voor tekst 7">
            <a:extLst>
              <a:ext uri="{FF2B5EF4-FFF2-40B4-BE49-F238E27FC236}">
                <a16:creationId xmlns:a16="http://schemas.microsoft.com/office/drawing/2014/main" id="{B5239DF5-DD70-A6B6-9C47-C113491D7EC2}"/>
              </a:ext>
            </a:extLst>
          </p:cNvPr>
          <p:cNvSpPr>
            <a:spLocks noGrp="1"/>
          </p:cNvSpPr>
          <p:nvPr>
            <p:ph type="body" sz="half" idx="19"/>
          </p:nvPr>
        </p:nvSpPr>
        <p:spPr/>
        <p:txBody>
          <a:bodyPr>
            <a:normAutofit fontScale="40000" lnSpcReduction="20000"/>
          </a:bodyPr>
          <a:lstStyle/>
          <a:p>
            <a:pPr marR="0" algn="l" rtl="0"/>
            <a:r>
              <a:rPr lang="nl-NL" sz="1400" b="0" i="0" u="none" strike="noStrike" baseline="0" dirty="0">
                <a:latin typeface="Calibri" panose="020F0502020204030204" pitchFamily="34" charset="0"/>
              </a:rPr>
              <a:t>Emir is in Nederland geboren, maar zijn ouders komen uit Turkije en thuis spreken ze ook Turks. Emir zit al langer op de Dubbeldekker. Hij had met alle vakken erg veel moeite en is naar leesambulatorium van ANNIE MG Schmidt geweest. In groep 6 is hij blijven zitten. Op dat moment zat hij op niveau Praktijkschool/VMBO basis.</a:t>
            </a:r>
          </a:p>
          <a:p>
            <a:pPr marR="0" algn="l" rtl="0"/>
            <a:r>
              <a:rPr lang="nl-NL" sz="1400" b="0" i="0" u="none" strike="noStrike" baseline="0" dirty="0">
                <a:latin typeface="Calibri" panose="020F0502020204030204" pitchFamily="34" charset="0"/>
              </a:rPr>
              <a:t>Taal en lezen zal hij moeilijk blijven vinden, maar Emir heeft een enorme ontwikkeling doorgemaakt. Met rekenen is hij van een V- score naar een I+ score gegaan. Begrijpend lezen is van een V- naar een III gegaan. HAVO zal vanwege zijn taalachterstand lastig voor hem worden, maar hij gaat nu waarschijnlijk naar HET VMBO-T</a:t>
            </a:r>
          </a:p>
          <a:p>
            <a:endParaRPr lang="nl-NL" dirty="0"/>
          </a:p>
        </p:txBody>
      </p:sp>
      <p:sp>
        <p:nvSpPr>
          <p:cNvPr id="9" name="Tijdelijke aanduiding voor tekst 8">
            <a:extLst>
              <a:ext uri="{FF2B5EF4-FFF2-40B4-BE49-F238E27FC236}">
                <a16:creationId xmlns:a16="http://schemas.microsoft.com/office/drawing/2014/main" id="{9D2550D6-4832-7A89-42D4-9056BF15D1F6}"/>
              </a:ext>
            </a:extLst>
          </p:cNvPr>
          <p:cNvSpPr>
            <a:spLocks noGrp="1"/>
          </p:cNvSpPr>
          <p:nvPr>
            <p:ph type="body" sz="quarter" idx="13"/>
          </p:nvPr>
        </p:nvSpPr>
        <p:spPr/>
        <p:txBody>
          <a:bodyPr/>
          <a:lstStyle/>
          <a:p>
            <a:r>
              <a:rPr lang="nl-NL" dirty="0"/>
              <a:t>Taylor </a:t>
            </a:r>
            <a:r>
              <a:rPr lang="nl-NL" dirty="0" err="1"/>
              <a:t>Cragg</a:t>
            </a:r>
            <a:endParaRPr lang="nl-NL" dirty="0"/>
          </a:p>
        </p:txBody>
      </p:sp>
      <p:pic>
        <p:nvPicPr>
          <p:cNvPr id="15" name="Tijdelijke aanduiding voor afbeelding 14">
            <a:extLst>
              <a:ext uri="{FF2B5EF4-FFF2-40B4-BE49-F238E27FC236}">
                <a16:creationId xmlns:a16="http://schemas.microsoft.com/office/drawing/2014/main" id="{AC7175CB-779C-D24A-E8FB-F104E6AFEDAE}"/>
              </a:ext>
            </a:extLst>
          </p:cNvPr>
          <p:cNvPicPr>
            <a:picLocks noGrp="1" noChangeAspect="1"/>
          </p:cNvPicPr>
          <p:nvPr>
            <p:ph type="pic" idx="22"/>
          </p:nvPr>
        </p:nvPicPr>
        <p:blipFill>
          <a:blip r:embed="rId4"/>
          <a:srcRect t="28309" b="28309"/>
          <a:stretch>
            <a:fillRect/>
          </a:stretch>
        </p:blipFill>
        <p:spPr/>
      </p:pic>
      <p:sp>
        <p:nvSpPr>
          <p:cNvPr id="11" name="Tijdelijke aanduiding voor tekst 10">
            <a:extLst>
              <a:ext uri="{FF2B5EF4-FFF2-40B4-BE49-F238E27FC236}">
                <a16:creationId xmlns:a16="http://schemas.microsoft.com/office/drawing/2014/main" id="{16C85F70-750E-5F21-B74D-3D9D597177F5}"/>
              </a:ext>
            </a:extLst>
          </p:cNvPr>
          <p:cNvSpPr>
            <a:spLocks noGrp="1"/>
          </p:cNvSpPr>
          <p:nvPr>
            <p:ph type="body" sz="half" idx="20"/>
          </p:nvPr>
        </p:nvSpPr>
        <p:spPr/>
        <p:txBody>
          <a:bodyPr>
            <a:normAutofit fontScale="47500" lnSpcReduction="20000"/>
          </a:bodyPr>
          <a:lstStyle/>
          <a:p>
            <a:pPr marR="0" algn="l" rtl="0"/>
            <a:r>
              <a:rPr lang="nl-NL" sz="1400" b="0" i="0" u="none" strike="noStrike" baseline="0" dirty="0">
                <a:latin typeface="Calibri" panose="020F0502020204030204" pitchFamily="34" charset="0"/>
              </a:rPr>
              <a:t>Taylor komt uit Zuid- Afrika en is in maart 2022 op de taalschool gekomen. In augustus is zij ingestroomd in groep 8 van de Dubbeldekker aangezien men merkte dat zij veel potentie had, maar dat zij nu onder haar niveau zou uitstromen. Toen zij in groep 8 kwam, presteerde zij door haar achterstand in het Nederlands, op VMBO basis niveau. </a:t>
            </a:r>
          </a:p>
          <a:p>
            <a:pPr marR="0" algn="l" rtl="0"/>
            <a:r>
              <a:rPr lang="nl-NL" sz="1400" b="0" i="0" u="none" strike="noStrike" baseline="0" dirty="0">
                <a:latin typeface="Calibri" panose="020F0502020204030204" pitchFamily="34" charset="0"/>
              </a:rPr>
              <a:t>Op dit moment zit zij al op MAVO/</a:t>
            </a:r>
            <a:r>
              <a:rPr lang="nl-NL" sz="1400" b="0" i="0" u="none" strike="noStrike" baseline="0" dirty="0" err="1">
                <a:latin typeface="Calibri" panose="020F0502020204030204" pitchFamily="34" charset="0"/>
              </a:rPr>
              <a:t>HAVO-niveau</a:t>
            </a:r>
            <a:r>
              <a:rPr lang="nl-NL" sz="1400" b="0" i="0" u="none" strike="noStrike" baseline="0" dirty="0">
                <a:latin typeface="Calibri" panose="020F0502020204030204" pitchFamily="34" charset="0"/>
              </a:rPr>
              <a:t>. De verwachting is dat zij bij de eindtoets VWO-niveau zal halen.</a:t>
            </a:r>
          </a:p>
          <a:p>
            <a:endParaRPr lang="nl-NL" dirty="0"/>
          </a:p>
        </p:txBody>
      </p:sp>
    </p:spTree>
    <p:extLst>
      <p:ext uri="{BB962C8B-B14F-4D97-AF65-F5344CB8AC3E}">
        <p14:creationId xmlns:p14="http://schemas.microsoft.com/office/powerpoint/2010/main" val="932426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BFF18-BE97-CBBB-5D61-22564BDAAD4F}"/>
              </a:ext>
            </a:extLst>
          </p:cNvPr>
          <p:cNvSpPr>
            <a:spLocks noGrp="1"/>
          </p:cNvSpPr>
          <p:nvPr>
            <p:ph type="title"/>
          </p:nvPr>
        </p:nvSpPr>
        <p:spPr>
          <a:xfrm>
            <a:off x="120769" y="1"/>
            <a:ext cx="11490385" cy="1259456"/>
          </a:xfrm>
        </p:spPr>
        <p:txBody>
          <a:bodyPr>
            <a:normAutofit/>
          </a:bodyPr>
          <a:lstStyle/>
          <a:p>
            <a:r>
              <a:rPr lang="nl-NL" sz="3200" dirty="0"/>
              <a:t>A.	WELKE KINDEREN KOMEN IN AANMERKING VOOR GROEP 8 PLUS?</a:t>
            </a:r>
            <a:br>
              <a:rPr lang="nl-NL" sz="3200" dirty="0"/>
            </a:br>
            <a:r>
              <a:rPr lang="nl-NL" sz="1800" dirty="0">
                <a:effectLst/>
                <a:latin typeface="Calibri" panose="020F0502020204030204" pitchFamily="34" charset="0"/>
                <a:ea typeface="Times New Roman" panose="02020603050405020304" pitchFamily="18" charset="0"/>
              </a:rPr>
              <a:t>Deze leerlingen zijn in vier groepen in te delen.</a:t>
            </a:r>
            <a:endParaRPr lang="nl-NL" sz="3200" dirty="0"/>
          </a:p>
        </p:txBody>
      </p:sp>
      <p:sp>
        <p:nvSpPr>
          <p:cNvPr id="3" name="Tijdelijke aanduiding voor tekst 2">
            <a:extLst>
              <a:ext uri="{FF2B5EF4-FFF2-40B4-BE49-F238E27FC236}">
                <a16:creationId xmlns:a16="http://schemas.microsoft.com/office/drawing/2014/main" id="{D8482F74-E0C5-42A3-F749-BAC9658951EC}"/>
              </a:ext>
            </a:extLst>
          </p:cNvPr>
          <p:cNvSpPr>
            <a:spLocks noGrp="1"/>
          </p:cNvSpPr>
          <p:nvPr>
            <p:ph type="body" idx="1"/>
          </p:nvPr>
        </p:nvSpPr>
        <p:spPr>
          <a:xfrm>
            <a:off x="681308" y="1220280"/>
            <a:ext cx="2419707" cy="535116"/>
          </a:xfrm>
          <a:ln>
            <a:solidFill>
              <a:schemeClr val="accent1"/>
            </a:solidFill>
          </a:ln>
        </p:spPr>
        <p:txBody>
          <a:bodyPr anchor="t"/>
          <a:lstStyle/>
          <a:p>
            <a:r>
              <a:rPr lang="nl-NL" sz="1400" b="1" i="1" dirty="0">
                <a:effectLst/>
                <a:latin typeface="Calibri" panose="020F0502020204030204" pitchFamily="34" charset="0"/>
                <a:ea typeface="Times New Roman" panose="02020603050405020304" pitchFamily="18" charset="0"/>
              </a:rPr>
              <a:t>1: Taalachterstand</a:t>
            </a:r>
            <a:endParaRPr lang="nl-NL" sz="1400" dirty="0">
              <a:effectLst/>
              <a:latin typeface="Times New Roman" panose="02020603050405020304" pitchFamily="18" charset="0"/>
              <a:ea typeface="Times New Roman" panose="02020603050405020304" pitchFamily="18" charset="0"/>
            </a:endParaRPr>
          </a:p>
        </p:txBody>
      </p:sp>
      <p:sp>
        <p:nvSpPr>
          <p:cNvPr id="4" name="Tijdelijke aanduiding voor tekst 3">
            <a:extLst>
              <a:ext uri="{FF2B5EF4-FFF2-40B4-BE49-F238E27FC236}">
                <a16:creationId xmlns:a16="http://schemas.microsoft.com/office/drawing/2014/main" id="{0A4F68F0-7696-8823-7BCB-50A7D703F825}"/>
              </a:ext>
            </a:extLst>
          </p:cNvPr>
          <p:cNvSpPr>
            <a:spLocks noGrp="1"/>
          </p:cNvSpPr>
          <p:nvPr>
            <p:ph type="body" sz="half" idx="15"/>
          </p:nvPr>
        </p:nvSpPr>
        <p:spPr>
          <a:xfrm>
            <a:off x="685801" y="1862951"/>
            <a:ext cx="2419707" cy="3157284"/>
          </a:xfrm>
          <a:ln>
            <a:solidFill>
              <a:schemeClr val="tx2"/>
            </a:solidFill>
          </a:ln>
        </p:spPr>
        <p:txBody>
          <a:bodyPr>
            <a:normAutofit fontScale="62500" lnSpcReduction="20000"/>
          </a:bodyPr>
          <a:lstStyle/>
          <a:p>
            <a:r>
              <a:rPr lang="nl-NL" sz="2000" cap="none" dirty="0">
                <a:effectLst/>
                <a:latin typeface="Calibri" panose="020F0502020204030204" pitchFamily="34" charset="0"/>
                <a:ea typeface="Times New Roman" panose="02020603050405020304" pitchFamily="18" charset="0"/>
              </a:rPr>
              <a:t>Kinderen die belemmerd worden door een taalachterstand, waarbij je vastgesteld hebt dat het uitstroomadvies niet conform de werkelijke cognitie is. Waarbij een jaar langer taalinput (taalbad) het uitstroomniveau positief zal beïnvloeden. Voor kinderen die in het buitenland hebben gewoond, blijkt de overstap naar het </a:t>
            </a:r>
            <a:r>
              <a:rPr lang="nl-NL" sz="2000" cap="none" dirty="0">
                <a:latin typeface="Calibri" panose="020F0502020204030204" pitchFamily="34" charset="0"/>
                <a:ea typeface="Times New Roman" panose="02020603050405020304" pitchFamily="18" charset="0"/>
              </a:rPr>
              <a:t>N</a:t>
            </a:r>
            <a:r>
              <a:rPr lang="nl-NL" sz="2000" cap="none" dirty="0">
                <a:effectLst/>
                <a:latin typeface="Calibri" panose="020F0502020204030204" pitchFamily="34" charset="0"/>
                <a:ea typeface="Times New Roman" panose="02020603050405020304" pitchFamily="18" charset="0"/>
              </a:rPr>
              <a:t>ederlandse onderwijssysteem, zeker naar het VO, lastig.</a:t>
            </a:r>
            <a:endParaRPr lang="nl-NL" sz="2000" cap="none" dirty="0">
              <a:effectLst/>
              <a:latin typeface="Times New Roman" panose="02020603050405020304" pitchFamily="18" charset="0"/>
              <a:ea typeface="Times New Roman" panose="02020603050405020304" pitchFamily="18" charset="0"/>
            </a:endParaRPr>
          </a:p>
          <a:p>
            <a:endParaRPr lang="nl-NL" dirty="0"/>
          </a:p>
        </p:txBody>
      </p:sp>
      <p:sp>
        <p:nvSpPr>
          <p:cNvPr id="9" name="Tijdelijke aanduiding voor tekst 2">
            <a:extLst>
              <a:ext uri="{FF2B5EF4-FFF2-40B4-BE49-F238E27FC236}">
                <a16:creationId xmlns:a16="http://schemas.microsoft.com/office/drawing/2014/main" id="{D142AFD8-4260-A0EA-F4A9-1E76AF954E30}"/>
              </a:ext>
            </a:extLst>
          </p:cNvPr>
          <p:cNvSpPr txBox="1">
            <a:spLocks/>
          </p:cNvSpPr>
          <p:nvPr/>
        </p:nvSpPr>
        <p:spPr>
          <a:xfrm>
            <a:off x="3319012" y="1220280"/>
            <a:ext cx="2419707" cy="574294"/>
          </a:xfrm>
          <a:prstGeom prst="rect">
            <a:avLst/>
          </a:prstGeom>
          <a:ln>
            <a:solidFill>
              <a:schemeClr val="accent1"/>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Clr>
                <a:schemeClr val="accent1"/>
              </a:buClr>
              <a:buSzPct val="160000"/>
              <a:buFont typeface="Arial" panose="020B0604020202020204" pitchFamily="34" charset="0"/>
              <a:buNone/>
              <a:defRPr sz="2400" b="0" kern="1200" cap="all" baseline="0">
                <a:solidFill>
                  <a:schemeClr val="accen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9pPr>
          </a:lstStyle>
          <a:p>
            <a:r>
              <a:rPr lang="nl-NL" sz="1400" b="1" i="1" dirty="0">
                <a:effectLst/>
                <a:latin typeface="Calibri" panose="020F0502020204030204" pitchFamily="34" charset="0"/>
                <a:ea typeface="Times New Roman" panose="02020603050405020304" pitchFamily="18" charset="0"/>
              </a:rPr>
              <a:t>2: </a:t>
            </a:r>
            <a:r>
              <a:rPr lang="nl-NL" sz="1400" b="1" i="1" dirty="0" err="1">
                <a:effectLst/>
                <a:latin typeface="Calibri" panose="020F0502020204030204" pitchFamily="34" charset="0"/>
                <a:ea typeface="Times New Roman" panose="02020603050405020304" pitchFamily="18" charset="0"/>
              </a:rPr>
              <a:t>SociaAl-emotioneel</a:t>
            </a:r>
            <a:r>
              <a:rPr lang="nl-NL" sz="1400" b="1" i="1" dirty="0">
                <a:effectLst/>
                <a:latin typeface="Calibri" panose="020F0502020204030204" pitchFamily="34" charset="0"/>
                <a:ea typeface="Times New Roman" panose="02020603050405020304" pitchFamily="18" charset="0"/>
              </a:rPr>
              <a:t> onrijp</a:t>
            </a:r>
            <a:endParaRPr lang="nl-NL" sz="1400" dirty="0">
              <a:effectLst/>
              <a:latin typeface="Times New Roman" panose="02020603050405020304" pitchFamily="18" charset="0"/>
              <a:ea typeface="Times New Roman" panose="02020603050405020304" pitchFamily="18" charset="0"/>
            </a:endParaRPr>
          </a:p>
        </p:txBody>
      </p:sp>
      <p:sp>
        <p:nvSpPr>
          <p:cNvPr id="11" name="Tijdelijke aanduiding voor tekst 2">
            <a:extLst>
              <a:ext uri="{FF2B5EF4-FFF2-40B4-BE49-F238E27FC236}">
                <a16:creationId xmlns:a16="http://schemas.microsoft.com/office/drawing/2014/main" id="{D66D1CAD-AEA0-FC8A-EAF7-DE2C587561C5}"/>
              </a:ext>
            </a:extLst>
          </p:cNvPr>
          <p:cNvSpPr txBox="1">
            <a:spLocks/>
          </p:cNvSpPr>
          <p:nvPr/>
        </p:nvSpPr>
        <p:spPr>
          <a:xfrm>
            <a:off x="8655348" y="1220281"/>
            <a:ext cx="2419707" cy="574294"/>
          </a:xfrm>
          <a:prstGeom prst="rect">
            <a:avLst/>
          </a:prstGeom>
          <a:ln>
            <a:solidFill>
              <a:schemeClr val="accent1"/>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Clr>
                <a:schemeClr val="accent1"/>
              </a:buClr>
              <a:buSzPct val="160000"/>
              <a:buFont typeface="Arial" panose="020B0604020202020204" pitchFamily="34" charset="0"/>
              <a:buNone/>
              <a:defRPr sz="2400" b="0" kern="1200" cap="all" baseline="0">
                <a:solidFill>
                  <a:schemeClr val="accen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9pPr>
          </a:lstStyle>
          <a:p>
            <a:r>
              <a:rPr lang="nl-NL" sz="1400" b="1" i="1" dirty="0">
                <a:effectLst/>
                <a:latin typeface="Calibri" panose="020F0502020204030204" pitchFamily="34" charset="0"/>
                <a:ea typeface="Times New Roman" panose="02020603050405020304" pitchFamily="18" charset="0"/>
              </a:rPr>
              <a:t>4: Ziekte of verlies</a:t>
            </a:r>
            <a:endParaRPr lang="nl-NL" sz="1400" dirty="0">
              <a:effectLst/>
              <a:latin typeface="Times New Roman" panose="02020603050405020304" pitchFamily="18" charset="0"/>
              <a:ea typeface="Times New Roman" panose="02020603050405020304" pitchFamily="18" charset="0"/>
            </a:endParaRPr>
          </a:p>
        </p:txBody>
      </p:sp>
      <p:sp>
        <p:nvSpPr>
          <p:cNvPr id="12" name="Tijdelijke aanduiding voor tekst 2">
            <a:extLst>
              <a:ext uri="{FF2B5EF4-FFF2-40B4-BE49-F238E27FC236}">
                <a16:creationId xmlns:a16="http://schemas.microsoft.com/office/drawing/2014/main" id="{3BD409AA-A1D8-02A7-D340-E80499F3D6B4}"/>
              </a:ext>
            </a:extLst>
          </p:cNvPr>
          <p:cNvSpPr txBox="1">
            <a:spLocks/>
          </p:cNvSpPr>
          <p:nvPr/>
        </p:nvSpPr>
        <p:spPr>
          <a:xfrm>
            <a:off x="5956716" y="1220281"/>
            <a:ext cx="2480636" cy="574294"/>
          </a:xfrm>
          <a:prstGeom prst="rect">
            <a:avLst/>
          </a:prstGeom>
          <a:ln>
            <a:solidFill>
              <a:schemeClr val="accent1"/>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Clr>
                <a:schemeClr val="accent1"/>
              </a:buClr>
              <a:buSzPct val="160000"/>
              <a:buFont typeface="Arial" panose="020B0604020202020204" pitchFamily="34" charset="0"/>
              <a:buNone/>
              <a:defRPr sz="2400" b="0" kern="1200" cap="all" baseline="0">
                <a:solidFill>
                  <a:schemeClr val="accen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9pPr>
          </a:lstStyle>
          <a:p>
            <a:r>
              <a:rPr lang="nl-NL" sz="1400" b="1" i="1" dirty="0">
                <a:effectLst/>
                <a:latin typeface="Calibri" panose="020F0502020204030204" pitchFamily="34" charset="0"/>
                <a:ea typeface="Times New Roman" panose="02020603050405020304" pitchFamily="18" charset="0"/>
              </a:rPr>
              <a:t>3: Executieve Functie </a:t>
            </a:r>
            <a:r>
              <a:rPr lang="nl-NL" sz="1200" b="1" i="1" dirty="0">
                <a:effectLst/>
                <a:latin typeface="Calibri" panose="020F0502020204030204" pitchFamily="34" charset="0"/>
                <a:ea typeface="Times New Roman" panose="02020603050405020304" pitchFamily="18" charset="0"/>
              </a:rPr>
              <a:t>ontwikkelingsachterstand</a:t>
            </a:r>
            <a:endParaRPr lang="nl-NL" sz="1200" dirty="0">
              <a:effectLst/>
              <a:latin typeface="Times New Roman" panose="02020603050405020304" pitchFamily="18" charset="0"/>
              <a:ea typeface="Times New Roman" panose="02020603050405020304" pitchFamily="18" charset="0"/>
            </a:endParaRPr>
          </a:p>
        </p:txBody>
      </p:sp>
      <p:sp>
        <p:nvSpPr>
          <p:cNvPr id="13" name="Tijdelijke aanduiding voor tekst 3">
            <a:extLst>
              <a:ext uri="{FF2B5EF4-FFF2-40B4-BE49-F238E27FC236}">
                <a16:creationId xmlns:a16="http://schemas.microsoft.com/office/drawing/2014/main" id="{44061556-2CB8-D7D0-73BD-65DDDB1F0714}"/>
              </a:ext>
            </a:extLst>
          </p:cNvPr>
          <p:cNvSpPr txBox="1">
            <a:spLocks/>
          </p:cNvSpPr>
          <p:nvPr/>
        </p:nvSpPr>
        <p:spPr>
          <a:xfrm>
            <a:off x="3319012" y="1871793"/>
            <a:ext cx="2419707" cy="3157284"/>
          </a:xfrm>
          <a:prstGeom prst="rect">
            <a:avLst/>
          </a:prstGeom>
          <a:ln>
            <a:solidFill>
              <a:schemeClr val="tx2"/>
            </a:solidFill>
          </a:ln>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9pPr>
          </a:lstStyle>
          <a:p>
            <a:pPr>
              <a:spcBef>
                <a:spcPts val="0"/>
              </a:spcBef>
            </a:pPr>
            <a:r>
              <a:rPr lang="nl-NL" cap="none" dirty="0">
                <a:latin typeface="Calibri" panose="020F0502020204030204" pitchFamily="34" charset="0"/>
                <a:ea typeface="Times New Roman" panose="02020603050405020304" pitchFamily="18" charset="0"/>
              </a:rPr>
              <a:t>Deze kinderen hebben nog niet genoeg zelfvertrouwen, of lopen op sociaal-emotioneel vlak achter. Zij gebruiken 8 plus om te rijpen en met meer bagage te beginnen op het voortgezet onderwijs</a:t>
            </a:r>
            <a:r>
              <a:rPr lang="nl-NL" sz="2000" cap="none" dirty="0">
                <a:latin typeface="Calibri" panose="020F0502020204030204" pitchFamily="34" charset="0"/>
                <a:ea typeface="Times New Roman" panose="02020603050405020304" pitchFamily="18" charset="0"/>
              </a:rPr>
              <a:t>. </a:t>
            </a:r>
            <a:endParaRPr lang="nl-NL" dirty="0"/>
          </a:p>
        </p:txBody>
      </p:sp>
      <p:sp>
        <p:nvSpPr>
          <p:cNvPr id="14" name="Tijdelijke aanduiding voor tekst 3">
            <a:extLst>
              <a:ext uri="{FF2B5EF4-FFF2-40B4-BE49-F238E27FC236}">
                <a16:creationId xmlns:a16="http://schemas.microsoft.com/office/drawing/2014/main" id="{331A6202-9088-B724-47BA-5CAD27D0AD94}"/>
              </a:ext>
            </a:extLst>
          </p:cNvPr>
          <p:cNvSpPr txBox="1">
            <a:spLocks/>
          </p:cNvSpPr>
          <p:nvPr/>
        </p:nvSpPr>
        <p:spPr>
          <a:xfrm>
            <a:off x="5987180" y="1884480"/>
            <a:ext cx="2419707" cy="3157284"/>
          </a:xfrm>
          <a:prstGeom prst="rect">
            <a:avLst/>
          </a:prstGeom>
          <a:ln>
            <a:solidFill>
              <a:schemeClr val="tx2"/>
            </a:solidFill>
          </a:ln>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9pPr>
          </a:lstStyle>
          <a:p>
            <a:pPr marR="0" algn="l" rtl="0"/>
            <a:r>
              <a:rPr lang="nl-NL" sz="1400" b="0" i="0" u="none" strike="noStrike" cap="none" baseline="0" dirty="0">
                <a:latin typeface="Calibri" panose="020F0502020204030204" pitchFamily="34" charset="0"/>
              </a:rPr>
              <a:t>Kinderen die worden belemmerd door een executieve functie ontwikkelingsachterstand en die meer tijd behoeven om stappen vooruit te maken binnen zelfstandig werken, plannen, organiseren en overzicht houden. </a:t>
            </a:r>
          </a:p>
        </p:txBody>
      </p:sp>
      <p:sp>
        <p:nvSpPr>
          <p:cNvPr id="15" name="Tijdelijke aanduiding voor tekst 3">
            <a:extLst>
              <a:ext uri="{FF2B5EF4-FFF2-40B4-BE49-F238E27FC236}">
                <a16:creationId xmlns:a16="http://schemas.microsoft.com/office/drawing/2014/main" id="{C053597F-019A-6B57-DA87-91C56C096CB5}"/>
              </a:ext>
            </a:extLst>
          </p:cNvPr>
          <p:cNvSpPr txBox="1">
            <a:spLocks/>
          </p:cNvSpPr>
          <p:nvPr/>
        </p:nvSpPr>
        <p:spPr>
          <a:xfrm>
            <a:off x="8655348" y="1884480"/>
            <a:ext cx="2419707" cy="3157284"/>
          </a:xfrm>
          <a:prstGeom prst="rect">
            <a:avLst/>
          </a:prstGeom>
          <a:ln>
            <a:solidFill>
              <a:schemeClr val="tx2"/>
            </a:solidFill>
          </a:ln>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9pPr>
          </a:lstStyle>
          <a:p>
            <a:pPr>
              <a:spcBef>
                <a:spcPts val="0"/>
              </a:spcBef>
            </a:pPr>
            <a:r>
              <a:rPr lang="nl-NL" sz="1300" cap="none" dirty="0">
                <a:effectLst/>
                <a:latin typeface="Calibri" panose="020F0502020204030204" pitchFamily="34" charset="0"/>
                <a:ea typeface="Times New Roman" panose="02020603050405020304" pitchFamily="18" charset="0"/>
              </a:rPr>
              <a:t>Een leerling die door ziekte of verlies meer tijd nodig heeft en een groeikans behoeft .</a:t>
            </a:r>
            <a:endParaRPr lang="nl-NL" sz="1300" cap="none"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421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726C7-3F94-95A8-50C8-3CA677C9C933}"/>
              </a:ext>
            </a:extLst>
          </p:cNvPr>
          <p:cNvSpPr>
            <a:spLocks noGrp="1"/>
          </p:cNvSpPr>
          <p:nvPr>
            <p:ph type="title"/>
          </p:nvPr>
        </p:nvSpPr>
        <p:spPr>
          <a:xfrm>
            <a:off x="685800" y="685801"/>
            <a:ext cx="6345302" cy="435634"/>
          </a:xfrm>
        </p:spPr>
        <p:txBody>
          <a:bodyPr anchor="ctr">
            <a:normAutofit fontScale="90000"/>
          </a:bodyPr>
          <a:lstStyle/>
          <a:p>
            <a:pPr marL="342900" lvl="0" indent="-342900"/>
            <a:r>
              <a:rPr lang="nl-NL" sz="1800" b="1" dirty="0">
                <a:effectLst/>
                <a:latin typeface="Calibri" panose="020F0502020204030204" pitchFamily="34" charset="0"/>
                <a:ea typeface="Times New Roman" panose="02020603050405020304" pitchFamily="18" charset="0"/>
              </a:rPr>
              <a:t>B. WAT ZIJN DE </a:t>
            </a:r>
            <a:r>
              <a:rPr lang="nl-NL" sz="1800" b="1" dirty="0">
                <a:latin typeface="Calibri" panose="020F0502020204030204" pitchFamily="34" charset="0"/>
                <a:ea typeface="Times New Roman" panose="02020603050405020304" pitchFamily="18" charset="0"/>
              </a:rPr>
              <a:t>VOORWAARDEN</a:t>
            </a:r>
            <a:r>
              <a:rPr lang="nl-NL" sz="1800" b="1" dirty="0">
                <a:effectLst/>
                <a:latin typeface="Calibri" panose="020F0502020204030204" pitchFamily="34" charset="0"/>
                <a:ea typeface="Times New Roman" panose="02020603050405020304" pitchFamily="18" charset="0"/>
              </a:rPr>
              <a:t> OM IN DE KANS KLAS TE KOMEN?</a:t>
            </a:r>
            <a:br>
              <a:rPr lang="nl-NL" sz="1800" dirty="0">
                <a:effectLst/>
                <a:latin typeface="Times New Roman" panose="02020603050405020304" pitchFamily="18" charset="0"/>
                <a:ea typeface="Times New Roman" panose="02020603050405020304" pitchFamily="18" charset="0"/>
              </a:rPr>
            </a:br>
            <a:r>
              <a:rPr lang="nl-NL" sz="1800" i="1" dirty="0">
                <a:effectLst/>
                <a:latin typeface="Calibri" panose="020F0502020204030204" pitchFamily="34" charset="0"/>
                <a:ea typeface="Times New Roman" panose="02020603050405020304" pitchFamily="18" charset="0"/>
              </a:rPr>
              <a:t>De pilot gaat van start met maximaal 15 kinderen.</a:t>
            </a:r>
            <a:endParaRPr lang="nl-NL" dirty="0"/>
          </a:p>
        </p:txBody>
      </p:sp>
      <p:pic>
        <p:nvPicPr>
          <p:cNvPr id="6" name="Tijdelijke aanduiding voor afbeelding 5">
            <a:extLst>
              <a:ext uri="{FF2B5EF4-FFF2-40B4-BE49-F238E27FC236}">
                <a16:creationId xmlns:a16="http://schemas.microsoft.com/office/drawing/2014/main" id="{3DB6EFE6-4825-A5A7-47CB-1FFD7A0B3DA7}"/>
              </a:ext>
            </a:extLst>
          </p:cNvPr>
          <p:cNvPicPr>
            <a:picLocks noGrp="1" noChangeAspect="1"/>
          </p:cNvPicPr>
          <p:nvPr>
            <p:ph type="pic" idx="1"/>
          </p:nvPr>
        </p:nvPicPr>
        <p:blipFill>
          <a:blip r:embed="rId2"/>
          <a:srcRect l="3595" r="3595"/>
          <a:stretch>
            <a:fillRect/>
          </a:stretch>
        </p:blipFill>
        <p:spPr>
          <a:xfrm>
            <a:off x="7499615" y="379562"/>
            <a:ext cx="3598146" cy="4864499"/>
          </a:xfrm>
        </p:spPr>
      </p:pic>
      <p:sp>
        <p:nvSpPr>
          <p:cNvPr id="4" name="Tijdelijke aanduiding voor tekst 3">
            <a:extLst>
              <a:ext uri="{FF2B5EF4-FFF2-40B4-BE49-F238E27FC236}">
                <a16:creationId xmlns:a16="http://schemas.microsoft.com/office/drawing/2014/main" id="{43D90D3C-C92E-5C19-7C70-B9C0AB2AD054}"/>
              </a:ext>
            </a:extLst>
          </p:cNvPr>
          <p:cNvSpPr>
            <a:spLocks noGrp="1"/>
          </p:cNvSpPr>
          <p:nvPr>
            <p:ph type="body" sz="half" idx="2"/>
          </p:nvPr>
        </p:nvSpPr>
        <p:spPr>
          <a:xfrm>
            <a:off x="685801" y="1121436"/>
            <a:ext cx="6345301" cy="3950098"/>
          </a:xfrm>
        </p:spPr>
        <p:txBody>
          <a:bodyPr>
            <a:normAutofit fontScale="62500" lnSpcReduction="20000"/>
          </a:bodyPr>
          <a:lstStyle/>
          <a:p>
            <a:pPr marR="0" algn="l" rtl="0">
              <a:buFont typeface="Calibri" panose="020F0502020204030204" pitchFamily="34" charset="0"/>
              <a:buChar char="1"/>
            </a:pPr>
            <a:r>
              <a:rPr lang="nl-NL" sz="1800" b="0" i="0" u="none" strike="noStrike" cap="none" baseline="0" dirty="0">
                <a:latin typeface="Calibri" panose="020F0502020204030204" pitchFamily="34" charset="0"/>
              </a:rPr>
              <a:t>Leerlingen met potentieel, waarbij de leerkracht en/of </a:t>
            </a:r>
            <a:r>
              <a:rPr lang="nl-NL" cap="none" dirty="0">
                <a:latin typeface="Calibri" panose="020F0502020204030204" pitchFamily="34" charset="0"/>
              </a:rPr>
              <a:t>IB</a:t>
            </a:r>
            <a:r>
              <a:rPr lang="nl-NL" sz="1800" b="0" i="0" u="none" strike="noStrike" cap="none" baseline="0" dirty="0">
                <a:latin typeface="Calibri" panose="020F0502020204030204" pitchFamily="34" charset="0"/>
              </a:rPr>
              <a:t>-er vindt dat deze leerlingen onder niveau uitstromen en onder bovengenoemde categorieën (A) vallen. \</a:t>
            </a:r>
          </a:p>
          <a:p>
            <a:pPr marR="0" algn="l" rtl="0">
              <a:buFont typeface="Calibri" panose="020F0502020204030204" pitchFamily="34" charset="0"/>
              <a:buChar char="2"/>
            </a:pPr>
            <a:r>
              <a:rPr lang="nl-NL" sz="1800" b="0" i="0" u="none" strike="noStrike" cap="none" baseline="0" dirty="0">
                <a:latin typeface="Calibri" panose="020F0502020204030204" pitchFamily="34" charset="0"/>
              </a:rPr>
              <a:t> Kinderen die al gemiddeld scoren met rekenen (cito niveau III), maar met begrijpend lezen en spelling/taal duidelijk lager scoren.</a:t>
            </a:r>
          </a:p>
          <a:p>
            <a:pPr marR="0" algn="l" rtl="0">
              <a:buFont typeface="Calibri" panose="020F0502020204030204" pitchFamily="34" charset="0"/>
              <a:buChar char="3"/>
            </a:pPr>
            <a:r>
              <a:rPr lang="nl-NL" sz="1800" b="0" i="0" u="none" strike="noStrike" cap="none" baseline="0" dirty="0">
                <a:latin typeface="Calibri" panose="020F0502020204030204" pitchFamily="34" charset="0"/>
              </a:rPr>
              <a:t> Kinderen die </a:t>
            </a:r>
            <a:r>
              <a:rPr lang="nl-NL" sz="1800" b="1" i="1" u="none" strike="noStrike" cap="none" baseline="0" dirty="0">
                <a:latin typeface="Calibri" panose="020F0502020204030204" pitchFamily="34" charset="0"/>
              </a:rPr>
              <a:t>gemotiveerd </a:t>
            </a:r>
            <a:r>
              <a:rPr lang="nl-NL" sz="1800" b="0" i="0" u="none" strike="noStrike" cap="none" baseline="0" dirty="0">
                <a:latin typeface="Calibri" panose="020F0502020204030204" pitchFamily="34" charset="0"/>
              </a:rPr>
              <a:t>zijn en een goede </a:t>
            </a:r>
            <a:r>
              <a:rPr lang="nl-NL" sz="1800" b="1" i="0" u="none" strike="noStrike" cap="none" baseline="0" dirty="0">
                <a:latin typeface="Calibri" panose="020F0502020204030204" pitchFamily="34" charset="0"/>
              </a:rPr>
              <a:t>werkhouding </a:t>
            </a:r>
            <a:r>
              <a:rPr lang="nl-NL" sz="1800" i="0" u="none" strike="noStrike" cap="none" baseline="0" dirty="0">
                <a:latin typeface="Calibri" panose="020F0502020204030204" pitchFamily="34" charset="0"/>
              </a:rPr>
              <a:t>hebben</a:t>
            </a:r>
            <a:r>
              <a:rPr lang="nl-NL" sz="1800" b="0" i="0" u="none" strike="noStrike" cap="none" baseline="0" dirty="0">
                <a:latin typeface="Calibri" panose="020F0502020204030204" pitchFamily="34" charset="0"/>
              </a:rPr>
              <a:t>. Het kind moet graag willen (en niet alleen de ouders).</a:t>
            </a:r>
          </a:p>
          <a:p>
            <a:pPr marR="0" algn="l" rtl="0">
              <a:buFont typeface="Calibri" panose="020F0502020204030204" pitchFamily="34" charset="0"/>
              <a:buChar char="4"/>
            </a:pPr>
            <a:r>
              <a:rPr lang="nl-NL" sz="1800" b="0" i="0" u="none" strike="noStrike" cap="none" baseline="0" dirty="0">
                <a:latin typeface="Calibri" panose="020F0502020204030204" pitchFamily="34" charset="0"/>
              </a:rPr>
              <a:t> Ouders zijn </a:t>
            </a:r>
            <a:r>
              <a:rPr lang="nl-NL" sz="1800" b="1" i="1" u="none" strike="noStrike" cap="none" baseline="0" dirty="0">
                <a:latin typeface="Calibri" panose="020F0502020204030204" pitchFamily="34" charset="0"/>
              </a:rPr>
              <a:t>betrokken </a:t>
            </a:r>
            <a:r>
              <a:rPr lang="nl-NL" sz="1800" b="0" i="0" u="none" strike="noStrike" cap="none" baseline="0" dirty="0">
                <a:latin typeface="Calibri" panose="020F0502020204030204" pitchFamily="34" charset="0"/>
              </a:rPr>
              <a:t>en zullen hun kinderen ondersteunen en motiveren daar waar mogelijk is.</a:t>
            </a:r>
            <a:endParaRPr lang="nl-NL" sz="1800" b="0" i="1" u="none" strike="noStrike" cap="none" baseline="0" dirty="0">
              <a:latin typeface="Calibri" panose="020F0502020204030204" pitchFamily="34" charset="0"/>
            </a:endParaRPr>
          </a:p>
          <a:p>
            <a:pPr marR="0" algn="l" rtl="0">
              <a:buFont typeface="Calibri" panose="020F0502020204030204" pitchFamily="34" charset="0"/>
              <a:buChar char="5"/>
            </a:pPr>
            <a:r>
              <a:rPr lang="nl-NL" sz="1800" b="0" i="0" u="none" strike="noStrike" cap="none" baseline="0" dirty="0">
                <a:latin typeface="Calibri" panose="020F0502020204030204" pitchFamily="34" charset="0"/>
              </a:rPr>
              <a:t> Kinderen zonder (ernstige) gedragsproblematiek.</a:t>
            </a:r>
          </a:p>
          <a:p>
            <a:pPr marR="0" algn="l" rtl="0"/>
            <a:endParaRPr lang="nl-NL" sz="1800" b="0" i="0" u="none" strike="noStrike" cap="none" baseline="0" dirty="0">
              <a:latin typeface="Calibri" panose="020F0502020204030204" pitchFamily="34" charset="0"/>
            </a:endParaRPr>
          </a:p>
          <a:p>
            <a:pPr marR="0" algn="l" rtl="0"/>
            <a:r>
              <a:rPr lang="nl-NL" sz="1800" b="1" i="1" u="none" strike="noStrike" cap="none" baseline="0" dirty="0">
                <a:latin typeface="Calibri" panose="020F0502020204030204" pitchFamily="34" charset="0"/>
              </a:rPr>
              <a:t>Extra:</a:t>
            </a:r>
          </a:p>
          <a:p>
            <a:pPr marR="0" algn="l" rtl="0">
              <a:buFont typeface="Symbol" pitchFamily="2" charset="2"/>
              <a:buChar char="·"/>
            </a:pPr>
            <a:r>
              <a:rPr lang="nl-NL" sz="1800" b="0" i="0" u="none" strike="noStrike" cap="none" baseline="0" dirty="0">
                <a:latin typeface="Calibri" panose="020F0502020204030204" pitchFamily="34" charset="0"/>
              </a:rPr>
              <a:t>SON R toets</a:t>
            </a:r>
            <a:r>
              <a:rPr lang="nl-NL" sz="1800" b="0" i="1" u="none" strike="noStrike" cap="none" baseline="0" dirty="0">
                <a:latin typeface="Calibri" panose="020F0502020204030204" pitchFamily="34" charset="0"/>
              </a:rPr>
              <a:t> (niet verbale intelligentietest) </a:t>
            </a:r>
            <a:r>
              <a:rPr lang="nl-NL" sz="1800" b="0" i="0" u="none" strike="noStrike" cap="none" baseline="0" dirty="0">
                <a:latin typeface="Calibri" panose="020F0502020204030204" pitchFamily="34" charset="0"/>
              </a:rPr>
              <a:t>afname bij niet talige kinderen om capaciteit in zicht te krijgen, met name bij kinderen die van de Taalschool komen. </a:t>
            </a:r>
          </a:p>
          <a:p>
            <a:pPr marR="0" algn="l" rtl="0">
              <a:buFont typeface="Symbol" pitchFamily="2" charset="2"/>
              <a:buChar char="·"/>
            </a:pPr>
            <a:r>
              <a:rPr lang="nl-NL" sz="1800" b="0" i="0" u="none" strike="noStrike" cap="none" baseline="0" dirty="0">
                <a:latin typeface="Calibri" panose="020F0502020204030204" pitchFamily="34" charset="0"/>
              </a:rPr>
              <a:t>Bij twijfel  over de capaciteiten van talige-kinderen is een WISC-afname (intelligentie test) mogelijk.</a:t>
            </a:r>
          </a:p>
          <a:p>
            <a:endParaRPr lang="nl-NL" dirty="0"/>
          </a:p>
        </p:txBody>
      </p:sp>
    </p:spTree>
    <p:extLst>
      <p:ext uri="{BB962C8B-B14F-4D97-AF65-F5344CB8AC3E}">
        <p14:creationId xmlns:p14="http://schemas.microsoft.com/office/powerpoint/2010/main" val="266629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726C7-3F94-95A8-50C8-3CA677C9C933}"/>
              </a:ext>
            </a:extLst>
          </p:cNvPr>
          <p:cNvSpPr>
            <a:spLocks noGrp="1"/>
          </p:cNvSpPr>
          <p:nvPr>
            <p:ph type="title"/>
          </p:nvPr>
        </p:nvSpPr>
        <p:spPr>
          <a:xfrm>
            <a:off x="685800" y="685801"/>
            <a:ext cx="6345302" cy="435634"/>
          </a:xfrm>
        </p:spPr>
        <p:txBody>
          <a:bodyPr anchor="ctr">
            <a:normAutofit fontScale="90000"/>
          </a:bodyPr>
          <a:lstStyle/>
          <a:p>
            <a:pPr marL="342900" indent="-342900"/>
            <a:r>
              <a:rPr lang="nl-NL" sz="1800" b="1" dirty="0">
                <a:effectLst/>
                <a:latin typeface="Calibri" panose="020F0502020204030204" pitchFamily="34" charset="0"/>
                <a:ea typeface="Times New Roman" panose="02020603050405020304" pitchFamily="18" charset="0"/>
              </a:rPr>
              <a:t>C. HOE verliep DE AANNAME PROCEDURE van afgelopen  schooljaar?</a:t>
            </a:r>
            <a:br>
              <a:rPr lang="nl-NL" sz="1800" dirty="0">
                <a:effectLst/>
                <a:latin typeface="Times New Roman" panose="02020603050405020304" pitchFamily="18" charset="0"/>
                <a:ea typeface="Times New Roman" panose="02020603050405020304" pitchFamily="18" charset="0"/>
              </a:rPr>
            </a:br>
            <a:br>
              <a:rPr lang="nl-NL" sz="1800" dirty="0">
                <a:effectLst/>
                <a:latin typeface="Times New Roman" panose="02020603050405020304" pitchFamily="18" charset="0"/>
                <a:ea typeface="Times New Roman" panose="02020603050405020304" pitchFamily="18" charset="0"/>
              </a:rPr>
            </a:br>
            <a:endParaRPr lang="nl-NL" dirty="0"/>
          </a:p>
        </p:txBody>
      </p:sp>
      <p:pic>
        <p:nvPicPr>
          <p:cNvPr id="6" name="Tijdelijke aanduiding voor afbeelding 5">
            <a:extLst>
              <a:ext uri="{FF2B5EF4-FFF2-40B4-BE49-F238E27FC236}">
                <a16:creationId xmlns:a16="http://schemas.microsoft.com/office/drawing/2014/main" id="{3DB6EFE6-4825-A5A7-47CB-1FFD7A0B3DA7}"/>
              </a:ext>
            </a:extLst>
          </p:cNvPr>
          <p:cNvPicPr>
            <a:picLocks noGrp="1" noChangeAspect="1"/>
          </p:cNvPicPr>
          <p:nvPr>
            <p:ph type="pic" idx="1"/>
          </p:nvPr>
        </p:nvPicPr>
        <p:blipFill>
          <a:blip r:embed="rId2"/>
          <a:srcRect l="2579" r="2579"/>
          <a:stretch/>
        </p:blipFill>
        <p:spPr>
          <a:xfrm>
            <a:off x="7499615" y="379562"/>
            <a:ext cx="3598146" cy="4864499"/>
          </a:xfrm>
        </p:spPr>
      </p:pic>
      <p:sp>
        <p:nvSpPr>
          <p:cNvPr id="4" name="Tijdelijke aanduiding voor tekst 3">
            <a:extLst>
              <a:ext uri="{FF2B5EF4-FFF2-40B4-BE49-F238E27FC236}">
                <a16:creationId xmlns:a16="http://schemas.microsoft.com/office/drawing/2014/main" id="{43D90D3C-C92E-5C19-7C70-B9C0AB2AD054}"/>
              </a:ext>
            </a:extLst>
          </p:cNvPr>
          <p:cNvSpPr>
            <a:spLocks noGrp="1"/>
          </p:cNvSpPr>
          <p:nvPr>
            <p:ph type="body" sz="half" idx="2"/>
          </p:nvPr>
        </p:nvSpPr>
        <p:spPr>
          <a:xfrm>
            <a:off x="327804" y="1121436"/>
            <a:ext cx="6703298" cy="4224288"/>
          </a:xfrm>
        </p:spPr>
        <p:txBody>
          <a:bodyPr>
            <a:normAutofit fontScale="70000" lnSpcReduction="20000"/>
          </a:bodyPr>
          <a:lstStyle/>
          <a:p>
            <a:pPr marR="0" algn="l" rtl="0"/>
            <a:r>
              <a:rPr lang="nl-NL" sz="1700" b="1" i="0" u="none" strike="noStrike" cap="none" baseline="0" dirty="0">
                <a:solidFill>
                  <a:srgbClr val="C00000"/>
                </a:solidFill>
                <a:latin typeface="Calibri" panose="020F0502020204030204" pitchFamily="34" charset="0"/>
              </a:rPr>
              <a:t>NB. Ouders kunnen zich niet zelf aanmelden voor deze </a:t>
            </a:r>
            <a:r>
              <a:rPr lang="nl-NL" sz="1700" b="1" cap="none" dirty="0" err="1">
                <a:solidFill>
                  <a:srgbClr val="C00000"/>
                </a:solidFill>
                <a:latin typeface="Calibri" panose="020F0502020204030204" pitchFamily="34" charset="0"/>
              </a:rPr>
              <a:t>K</a:t>
            </a:r>
            <a:r>
              <a:rPr lang="nl-NL" sz="1700" b="1" i="0" u="none" strike="noStrike" cap="none" baseline="0" dirty="0" err="1">
                <a:solidFill>
                  <a:srgbClr val="C00000"/>
                </a:solidFill>
                <a:latin typeface="Calibri" panose="020F0502020204030204" pitchFamily="34" charset="0"/>
              </a:rPr>
              <a:t>ansKlas</a:t>
            </a:r>
            <a:r>
              <a:rPr lang="nl-NL" sz="1700" b="1" i="0" u="none" strike="noStrike" cap="none" baseline="0" dirty="0">
                <a:solidFill>
                  <a:srgbClr val="C00000"/>
                </a:solidFill>
                <a:latin typeface="Calibri" panose="020F0502020204030204" pitchFamily="34" charset="0"/>
              </a:rPr>
              <a:t>. De procedure loopt via de directeur van een STIP school, samen met IB-er en leerkracht. Pas als </a:t>
            </a:r>
            <a:r>
              <a:rPr lang="nl-NL" sz="1700" b="1" i="0" u="none" strike="noStrike" cap="none" baseline="0">
                <a:solidFill>
                  <a:srgbClr val="C00000"/>
                </a:solidFill>
                <a:latin typeface="Calibri" panose="020F0502020204030204" pitchFamily="34" charset="0"/>
              </a:rPr>
              <a:t>de directeur van </a:t>
            </a:r>
            <a:r>
              <a:rPr lang="nl-NL" sz="1700" b="1" i="0" u="none" strike="noStrike" cap="none" baseline="0" dirty="0">
                <a:solidFill>
                  <a:srgbClr val="C00000"/>
                </a:solidFill>
                <a:latin typeface="Calibri" panose="020F0502020204030204" pitchFamily="34" charset="0"/>
              </a:rPr>
              <a:t>de Lelyschool zijn </a:t>
            </a:r>
            <a:r>
              <a:rPr lang="nl-NL" sz="1700" b="1" i="0" u="none" strike="noStrike" cap="none" baseline="0">
                <a:solidFill>
                  <a:srgbClr val="C00000"/>
                </a:solidFill>
                <a:latin typeface="Calibri" panose="020F0502020204030204" pitchFamily="34" charset="0"/>
              </a:rPr>
              <a:t>toestemming geeft, </a:t>
            </a:r>
            <a:r>
              <a:rPr lang="nl-NL" sz="1700" b="1" i="0" u="none" strike="noStrike" cap="none" baseline="0" dirty="0">
                <a:solidFill>
                  <a:srgbClr val="C00000"/>
                </a:solidFill>
                <a:latin typeface="Calibri" panose="020F0502020204030204" pitchFamily="34" charset="0"/>
              </a:rPr>
              <a:t>gaat bovenstaande procedure in werking.</a:t>
            </a:r>
            <a:endParaRPr lang="nl-NL" sz="1700" b="0" i="0" u="none" strike="noStrike" cap="none" baseline="0" dirty="0">
              <a:latin typeface="Calibri" panose="020F0502020204030204" pitchFamily="34" charset="0"/>
            </a:endParaRPr>
          </a:p>
          <a:p>
            <a:pPr marR="0" algn="l" rtl="0">
              <a:buFont typeface="Calibri" panose="020F0502020204030204" pitchFamily="34" charset="0"/>
              <a:buChar char="1"/>
            </a:pPr>
            <a:r>
              <a:rPr lang="nl-NL" sz="1700" b="0" i="0" u="none" strike="noStrike" cap="none" baseline="0" dirty="0">
                <a:latin typeface="Calibri" panose="020F0502020204030204" pitchFamily="34" charset="0"/>
              </a:rPr>
              <a:t> FEBRUARI</a:t>
            </a:r>
          </a:p>
          <a:p>
            <a:pPr marR="0" algn="l" rtl="0"/>
            <a:r>
              <a:rPr lang="nl-NL" sz="1700" cap="none" dirty="0">
                <a:effectLst/>
                <a:latin typeface="Calibri" panose="020F0502020204030204" pitchFamily="34" charset="0"/>
                <a:ea typeface="Times New Roman" panose="02020603050405020304" pitchFamily="18" charset="0"/>
              </a:rPr>
              <a:t>De IB-</a:t>
            </a:r>
            <a:r>
              <a:rPr lang="nl-NL" sz="1700" cap="none" dirty="0" err="1">
                <a:effectLst/>
                <a:latin typeface="Calibri" panose="020F0502020204030204" pitchFamily="34" charset="0"/>
                <a:ea typeface="Times New Roman" panose="02020603050405020304" pitchFamily="18" charset="0"/>
              </a:rPr>
              <a:t>ers</a:t>
            </a:r>
            <a:r>
              <a:rPr lang="nl-NL" sz="1700" cap="none" dirty="0">
                <a:effectLst/>
                <a:latin typeface="Calibri" panose="020F0502020204030204" pitchFamily="34" charset="0"/>
                <a:ea typeface="Times New Roman" panose="02020603050405020304" pitchFamily="18" charset="0"/>
              </a:rPr>
              <a:t> van alle STIP scholen kunnen, samen met de leerkrachten, de kinderen aanmelden voor </a:t>
            </a:r>
            <a:r>
              <a:rPr lang="nl-NL" sz="1700" b="1" cap="none" dirty="0">
                <a:latin typeface="Calibri" panose="020F0502020204030204" pitchFamily="34" charset="0"/>
                <a:ea typeface="Times New Roman" panose="02020603050405020304" pitchFamily="18" charset="0"/>
              </a:rPr>
              <a:t>de </a:t>
            </a:r>
            <a:r>
              <a:rPr lang="nl-NL" sz="1700" b="1" cap="none" dirty="0" err="1">
                <a:latin typeface="Calibri" panose="020F0502020204030204" pitchFamily="34" charset="0"/>
                <a:ea typeface="Times New Roman" panose="02020603050405020304" pitchFamily="18" charset="0"/>
              </a:rPr>
              <a:t>KansKlas</a:t>
            </a:r>
            <a:r>
              <a:rPr lang="nl-NL" sz="1700" b="1" cap="none" dirty="0">
                <a:latin typeface="Calibri" panose="020F0502020204030204" pitchFamily="34" charset="0"/>
                <a:ea typeface="Times New Roman" panose="02020603050405020304" pitchFamily="18" charset="0"/>
              </a:rPr>
              <a:t> Groep8+</a:t>
            </a:r>
            <a:r>
              <a:rPr lang="nl-NL" sz="1700" cap="none" dirty="0">
                <a:effectLst/>
                <a:latin typeface="Calibri" panose="020F0502020204030204" pitchFamily="34" charset="0"/>
                <a:ea typeface="Times New Roman" panose="02020603050405020304" pitchFamily="18" charset="0"/>
              </a:rPr>
              <a:t>, bij de Lelyschool of bij de </a:t>
            </a:r>
            <a:r>
              <a:rPr lang="nl-NL" sz="1700" cap="none" dirty="0">
                <a:latin typeface="Calibri" panose="020F0502020204030204" pitchFamily="34" charset="0"/>
                <a:ea typeface="Times New Roman" panose="02020603050405020304" pitchFamily="18" charset="0"/>
              </a:rPr>
              <a:t>IB</a:t>
            </a:r>
            <a:r>
              <a:rPr lang="nl-NL" sz="1700" cap="none" dirty="0">
                <a:effectLst/>
                <a:latin typeface="Calibri" panose="020F0502020204030204" pitchFamily="34" charset="0"/>
                <a:ea typeface="Times New Roman" panose="02020603050405020304" pitchFamily="18" charset="0"/>
              </a:rPr>
              <a:t>-er van de Lelyschool, </a:t>
            </a:r>
            <a:r>
              <a:rPr lang="nl-NL" sz="1700" cap="none" dirty="0">
                <a:latin typeface="Calibri" panose="020F0502020204030204" pitchFamily="34" charset="0"/>
                <a:ea typeface="Times New Roman" panose="02020603050405020304" pitchFamily="18" charset="0"/>
              </a:rPr>
              <a:t>A</a:t>
            </a:r>
            <a:r>
              <a:rPr lang="nl-NL" sz="1700" cap="none" dirty="0">
                <a:effectLst/>
                <a:latin typeface="Calibri" panose="020F0502020204030204" pitchFamily="34" charset="0"/>
                <a:ea typeface="Times New Roman" panose="02020603050405020304" pitchFamily="18" charset="0"/>
              </a:rPr>
              <a:t>kkemay </a:t>
            </a:r>
            <a:r>
              <a:rPr lang="nl-NL" sz="1700" cap="none" dirty="0">
                <a:latin typeface="Calibri" panose="020F0502020204030204" pitchFamily="34" charset="0"/>
                <a:ea typeface="Times New Roman" panose="02020603050405020304" pitchFamily="18" charset="0"/>
              </a:rPr>
              <a:t>E</a:t>
            </a:r>
            <a:r>
              <a:rPr lang="nl-NL" sz="1700" cap="none" dirty="0">
                <a:effectLst/>
                <a:latin typeface="Calibri" panose="020F0502020204030204" pitchFamily="34" charset="0"/>
                <a:ea typeface="Times New Roman" panose="02020603050405020304" pitchFamily="18" charset="0"/>
              </a:rPr>
              <a:t>lderenbos. </a:t>
            </a:r>
            <a:r>
              <a:rPr lang="nl-NL" sz="1700" cap="none" dirty="0">
                <a:latin typeface="Calibri" panose="020F0502020204030204" pitchFamily="34" charset="0"/>
                <a:ea typeface="Times New Roman" panose="02020603050405020304" pitchFamily="18" charset="0"/>
              </a:rPr>
              <a:t>Dit schooljaar, het pilotjaar</a:t>
            </a:r>
            <a:r>
              <a:rPr lang="nl-NL" sz="1700" cap="none" dirty="0">
                <a:effectLst/>
                <a:latin typeface="Calibri" panose="020F0502020204030204" pitchFamily="34" charset="0"/>
                <a:ea typeface="Times New Roman" panose="02020603050405020304" pitchFamily="18" charset="0"/>
              </a:rPr>
              <a:t> moment zijn er al 11 leerlingen , naast de 4 leerlingen van de Dubbeldekker.</a:t>
            </a:r>
            <a:endParaRPr lang="nl-NL" sz="1700" b="0" i="0" u="none" strike="noStrike" cap="none" baseline="0" dirty="0">
              <a:latin typeface="Calibri" panose="020F0502020204030204" pitchFamily="34" charset="0"/>
            </a:endParaRPr>
          </a:p>
          <a:p>
            <a:pPr marR="0" algn="l" rtl="0">
              <a:buFont typeface="Calibri" panose="020F0502020204030204" pitchFamily="34" charset="0"/>
              <a:buChar char="2"/>
            </a:pPr>
            <a:r>
              <a:rPr lang="nl-NL" sz="1700" b="0" i="0" u="none" strike="noStrike" cap="none" baseline="0" dirty="0">
                <a:latin typeface="Calibri" panose="020F0502020204030204" pitchFamily="34" charset="0"/>
              </a:rPr>
              <a:t> EIND FEBRUARI</a:t>
            </a:r>
          </a:p>
          <a:p>
            <a:pPr marR="0" algn="l" rtl="0"/>
            <a:r>
              <a:rPr lang="nl-NL" sz="1700" b="0" i="0" u="none" strike="noStrike" cap="none" baseline="0" dirty="0">
                <a:latin typeface="Calibri" panose="020F0502020204030204" pitchFamily="34" charset="0"/>
              </a:rPr>
              <a:t>De IB-er van de </a:t>
            </a:r>
            <a:r>
              <a:rPr lang="nl-NL" sz="1700" cap="none" dirty="0" err="1">
                <a:latin typeface="Calibri" panose="020F0502020204030204" pitchFamily="34" charset="0"/>
              </a:rPr>
              <a:t>KansKlas</a:t>
            </a:r>
            <a:r>
              <a:rPr lang="nl-NL" sz="1700" cap="none" dirty="0">
                <a:latin typeface="Calibri" panose="020F0502020204030204" pitchFamily="34" charset="0"/>
              </a:rPr>
              <a:t> Groep8+</a:t>
            </a:r>
            <a:r>
              <a:rPr lang="nl-NL" sz="1700" b="0" i="0" u="none" strike="noStrike" cap="none" baseline="0" dirty="0">
                <a:latin typeface="Calibri" panose="020F0502020204030204" pitchFamily="34" charset="0"/>
              </a:rPr>
              <a:t> komt de kinderen in hun eigen klas observeren en heeft een kind-gesprek.</a:t>
            </a:r>
          </a:p>
          <a:p>
            <a:pPr marR="0" algn="l" rtl="0">
              <a:buFont typeface="Calibri" panose="020F0502020204030204" pitchFamily="34" charset="0"/>
              <a:buChar char="3"/>
            </a:pPr>
            <a:r>
              <a:rPr lang="nl-NL" sz="1700" b="0" i="0" u="none" strike="noStrike" cap="none" baseline="0" dirty="0">
                <a:latin typeface="Calibri" panose="020F0502020204030204" pitchFamily="34" charset="0"/>
              </a:rPr>
              <a:t> MAART</a:t>
            </a:r>
          </a:p>
          <a:p>
            <a:pPr marR="0" algn="l" rtl="0"/>
            <a:r>
              <a:rPr lang="nl-NL" sz="1700" b="0" i="0" u="none" strike="noStrike" cap="none" baseline="0" dirty="0">
                <a:latin typeface="Calibri" panose="020F0502020204030204" pitchFamily="34" charset="0"/>
              </a:rPr>
              <a:t>Dan volgen er intakegesprekken met de leerlingen samen met de ouders. Bij deze gesprekken zal de leerkracht (Marijke van </a:t>
            </a:r>
            <a:r>
              <a:rPr lang="nl-NL" sz="1700" b="0" i="0" u="none" strike="noStrike" cap="none" baseline="0" dirty="0" err="1">
                <a:latin typeface="Calibri" panose="020F0502020204030204" pitchFamily="34" charset="0"/>
              </a:rPr>
              <a:t>Egten</a:t>
            </a:r>
            <a:r>
              <a:rPr lang="nl-NL" sz="1700" b="0" i="0" u="none" strike="noStrike" cap="none" baseline="0" dirty="0">
                <a:latin typeface="Calibri" panose="020F0502020204030204" pitchFamily="34" charset="0"/>
              </a:rPr>
              <a:t>) van </a:t>
            </a:r>
            <a:r>
              <a:rPr lang="nl-NL" sz="1700" cap="none" dirty="0">
                <a:latin typeface="Calibri" panose="020F0502020204030204" pitchFamily="34" charset="0"/>
              </a:rPr>
              <a:t>de </a:t>
            </a:r>
            <a:r>
              <a:rPr lang="nl-NL" sz="1700" cap="none" dirty="0" err="1">
                <a:latin typeface="Calibri" panose="020F0502020204030204" pitchFamily="34" charset="0"/>
              </a:rPr>
              <a:t>KansKlas</a:t>
            </a:r>
            <a:r>
              <a:rPr lang="nl-NL" sz="1700" cap="none" dirty="0">
                <a:latin typeface="Calibri" panose="020F0502020204030204" pitchFamily="34" charset="0"/>
              </a:rPr>
              <a:t> Groep 8+, </a:t>
            </a:r>
            <a:r>
              <a:rPr lang="nl-NL" sz="1700" b="0" i="0" u="none" strike="noStrike" cap="none" baseline="0" dirty="0">
                <a:latin typeface="Calibri" panose="020F0502020204030204" pitchFamily="34" charset="0"/>
              </a:rPr>
              <a:t>de IB-er (Akkemay Elderenbos) aanwezig zijn. </a:t>
            </a:r>
            <a:r>
              <a:rPr lang="nl-NL" sz="1700" cap="none" dirty="0">
                <a:latin typeface="Calibri" panose="020F0502020204030204" pitchFamily="34" charset="0"/>
              </a:rPr>
              <a:t>Tijdens de intakegesprekken maken de ouders en kinderen ook kennis met de directeur van de Lelyschool.</a:t>
            </a:r>
            <a:endParaRPr lang="nl-NL" sz="1700" b="0" i="0" u="none" strike="noStrike" cap="none" baseline="0" dirty="0">
              <a:latin typeface="Calibri" panose="020F0502020204030204" pitchFamily="34" charset="0"/>
            </a:endParaRPr>
          </a:p>
          <a:p>
            <a:pPr marR="0" algn="l" rtl="0"/>
            <a:r>
              <a:rPr lang="nl-NL" sz="1700" b="0" i="0" u="none" strike="noStrike" cap="none" baseline="0" dirty="0">
                <a:latin typeface="Calibri" panose="020F0502020204030204" pitchFamily="34" charset="0"/>
              </a:rPr>
              <a:t>De leerlingen die worden aangenomen, krijgen hier in maart bericht over.</a:t>
            </a:r>
            <a:endParaRPr lang="nl-NL" sz="1700" cap="none" dirty="0">
              <a:latin typeface="Calibri" panose="020F0502020204030204" pitchFamily="34" charset="0"/>
            </a:endParaRPr>
          </a:p>
          <a:p>
            <a:pPr algn="l"/>
            <a:endParaRPr lang="nl-NL" sz="1800" b="0" i="0" u="none" strike="noStrike" cap="none" baseline="0" dirty="0">
              <a:latin typeface="Calibri" panose="020F0502020204030204" pitchFamily="34" charset="0"/>
            </a:endParaRPr>
          </a:p>
          <a:p>
            <a:endParaRPr lang="nl-NL" dirty="0"/>
          </a:p>
        </p:txBody>
      </p:sp>
    </p:spTree>
    <p:extLst>
      <p:ext uri="{BB962C8B-B14F-4D97-AF65-F5344CB8AC3E}">
        <p14:creationId xmlns:p14="http://schemas.microsoft.com/office/powerpoint/2010/main" val="156031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646E2-12EB-BFD0-C6A2-1D58B0EE32C2}"/>
              </a:ext>
            </a:extLst>
          </p:cNvPr>
          <p:cNvSpPr>
            <a:spLocks noGrp="1"/>
          </p:cNvSpPr>
          <p:nvPr>
            <p:ph type="title"/>
          </p:nvPr>
        </p:nvSpPr>
        <p:spPr>
          <a:xfrm>
            <a:off x="461514" y="0"/>
            <a:ext cx="10396882" cy="1151965"/>
          </a:xfrm>
        </p:spPr>
        <p:txBody>
          <a:bodyPr/>
          <a:lstStyle/>
          <a:p>
            <a:r>
              <a:rPr lang="nl-NL" dirty="0"/>
              <a:t>D.	HET TEAM</a:t>
            </a:r>
          </a:p>
        </p:txBody>
      </p:sp>
      <p:sp>
        <p:nvSpPr>
          <p:cNvPr id="3" name="Tijdelijke aanduiding voor tekst 2">
            <a:extLst>
              <a:ext uri="{FF2B5EF4-FFF2-40B4-BE49-F238E27FC236}">
                <a16:creationId xmlns:a16="http://schemas.microsoft.com/office/drawing/2014/main" id="{49059365-5C11-5C7F-3C07-1DC3D7D0EC2C}"/>
              </a:ext>
            </a:extLst>
          </p:cNvPr>
          <p:cNvSpPr>
            <a:spLocks noGrp="1"/>
          </p:cNvSpPr>
          <p:nvPr>
            <p:ph type="body" idx="1"/>
          </p:nvPr>
        </p:nvSpPr>
        <p:spPr>
          <a:xfrm>
            <a:off x="1601884" y="2689161"/>
            <a:ext cx="3310128" cy="576262"/>
          </a:xfrm>
        </p:spPr>
        <p:txBody>
          <a:bodyPr/>
          <a:lstStyle/>
          <a:p>
            <a:r>
              <a:rPr lang="nl-NL" dirty="0"/>
              <a:t>Directeur</a:t>
            </a:r>
          </a:p>
        </p:txBody>
      </p:sp>
      <p:pic>
        <p:nvPicPr>
          <p:cNvPr id="13" name="Tijdelijke aanduiding voor afbeelding 12">
            <a:extLst>
              <a:ext uri="{FF2B5EF4-FFF2-40B4-BE49-F238E27FC236}">
                <a16:creationId xmlns:a16="http://schemas.microsoft.com/office/drawing/2014/main" id="{19E3E283-5650-434D-E71D-83180B1DAA4F}"/>
              </a:ext>
            </a:extLst>
          </p:cNvPr>
          <p:cNvPicPr>
            <a:picLocks noGrp="1" noChangeAspect="1"/>
          </p:cNvPicPr>
          <p:nvPr>
            <p:ph type="pic" idx="15"/>
          </p:nvPr>
        </p:nvPicPr>
        <p:blipFill>
          <a:blip r:embed="rId2"/>
          <a:srcRect t="5720" b="5720"/>
          <a:stretch/>
        </p:blipFill>
        <p:spPr>
          <a:xfrm>
            <a:off x="2389055" y="1179731"/>
            <a:ext cx="1735787" cy="1537196"/>
          </a:xfrm>
        </p:spPr>
      </p:pic>
      <p:sp>
        <p:nvSpPr>
          <p:cNvPr id="6" name="Tijdelijke aanduiding voor tekst 5">
            <a:extLst>
              <a:ext uri="{FF2B5EF4-FFF2-40B4-BE49-F238E27FC236}">
                <a16:creationId xmlns:a16="http://schemas.microsoft.com/office/drawing/2014/main" id="{956B27A5-3224-3259-FF5D-F4546C8D9C17}"/>
              </a:ext>
            </a:extLst>
          </p:cNvPr>
          <p:cNvSpPr>
            <a:spLocks noGrp="1"/>
          </p:cNvSpPr>
          <p:nvPr>
            <p:ph type="body" sz="quarter" idx="3"/>
          </p:nvPr>
        </p:nvSpPr>
        <p:spPr>
          <a:xfrm>
            <a:off x="7073988" y="2746010"/>
            <a:ext cx="3310128" cy="576262"/>
          </a:xfrm>
        </p:spPr>
        <p:txBody>
          <a:bodyPr/>
          <a:lstStyle/>
          <a:p>
            <a:r>
              <a:rPr lang="nl-NL" dirty="0"/>
              <a:t>IB-er</a:t>
            </a:r>
          </a:p>
        </p:txBody>
      </p:sp>
      <p:sp>
        <p:nvSpPr>
          <p:cNvPr id="8" name="Tijdelijke aanduiding voor tekst 7">
            <a:extLst>
              <a:ext uri="{FF2B5EF4-FFF2-40B4-BE49-F238E27FC236}">
                <a16:creationId xmlns:a16="http://schemas.microsoft.com/office/drawing/2014/main" id="{B37DA384-D3C8-0A76-A2F7-DA45D847ECFC}"/>
              </a:ext>
            </a:extLst>
          </p:cNvPr>
          <p:cNvSpPr>
            <a:spLocks noGrp="1"/>
          </p:cNvSpPr>
          <p:nvPr>
            <p:ph type="body" sz="half" idx="19"/>
          </p:nvPr>
        </p:nvSpPr>
        <p:spPr>
          <a:xfrm>
            <a:off x="6096000" y="3319838"/>
            <a:ext cx="5118340" cy="2715202"/>
          </a:xfrm>
          <a:solidFill>
            <a:srgbClr val="EFEFEF"/>
          </a:solidFill>
          <a:ln>
            <a:solidFill>
              <a:schemeClr val="accent1"/>
            </a:solidFill>
          </a:ln>
        </p:spPr>
        <p:txBody>
          <a:bodyPr>
            <a:noAutofit/>
          </a:bodyPr>
          <a:lstStyle/>
          <a:p>
            <a:pPr algn="l"/>
            <a:r>
              <a:rPr lang="nl-NL" sz="1100" b="1" cap="none"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Akkemay</a:t>
            </a:r>
            <a:r>
              <a:rPr lang="nl-NL" sz="1100" b="1" cap="none"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nl-NL" sz="1100" b="1" cap="none"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E</a:t>
            </a:r>
            <a:r>
              <a:rPr lang="nl-NL" sz="1100" b="1" cap="none"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lderenbos</a:t>
            </a:r>
            <a:r>
              <a:rPr lang="nl-NL" sz="1100" cap="none"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nl-NL" sz="1100" cap="none" dirty="0">
                <a:effectLst/>
                <a:latin typeface="Calibri" panose="020F0502020204030204" pitchFamily="34" charset="0"/>
                <a:ea typeface="Times New Roman" panose="02020603050405020304" pitchFamily="18" charset="0"/>
                <a:cs typeface="Calibri" panose="020F0502020204030204" pitchFamily="34" charset="0"/>
              </a:rPr>
              <a:t>Zij is nu groepsleerkracht midden-bovenbouw en intern begeleider gedragsspecialist op de </a:t>
            </a:r>
            <a:r>
              <a:rPr lang="nl-NL" sz="1100" cap="none" dirty="0">
                <a:latin typeface="Calibri" panose="020F0502020204030204" pitchFamily="34" charset="0"/>
                <a:ea typeface="Times New Roman" panose="02020603050405020304" pitchFamily="18" charset="0"/>
                <a:cs typeface="Calibri" panose="020F0502020204030204" pitchFamily="34" charset="0"/>
              </a:rPr>
              <a:t>L</a:t>
            </a:r>
            <a:r>
              <a:rPr lang="nl-NL" sz="1100" cap="none" dirty="0">
                <a:effectLst/>
                <a:latin typeface="Calibri" panose="020F0502020204030204" pitchFamily="34" charset="0"/>
                <a:ea typeface="Times New Roman" panose="02020603050405020304" pitchFamily="18" charset="0"/>
                <a:cs typeface="Calibri" panose="020F0502020204030204" pitchFamily="34" charset="0"/>
              </a:rPr>
              <a:t>elyschool. Zij startte meer dan 35 jaar geleden ooit als actrice, </a:t>
            </a:r>
            <a:r>
              <a:rPr lang="nl-NL" sz="1100" cap="none">
                <a:effectLst/>
                <a:latin typeface="Calibri" panose="020F0502020204030204" pitchFamily="34" charset="0"/>
                <a:ea typeface="Times New Roman" panose="02020603050405020304" pitchFamily="18" charset="0"/>
                <a:cs typeface="Calibri" panose="020F0502020204030204" pitchFamily="34" charset="0"/>
              </a:rPr>
              <a:t>maar geeft </a:t>
            </a:r>
            <a:r>
              <a:rPr lang="nl-NL" sz="1100" cap="none" dirty="0">
                <a:effectLst/>
                <a:latin typeface="Calibri" panose="020F0502020204030204" pitchFamily="34" charset="0"/>
                <a:ea typeface="Times New Roman" panose="02020603050405020304" pitchFamily="18" charset="0"/>
                <a:cs typeface="Calibri" panose="020F0502020204030204" pitchFamily="34" charset="0"/>
              </a:rPr>
              <a:t>het kind liever een podium. Dat doe ze nu al 24 jaar met veel plezier. </a:t>
            </a:r>
          </a:p>
          <a:p>
            <a:pPr algn="l"/>
            <a:r>
              <a:rPr lang="nl-NL" sz="1100" i="1" cap="none" dirty="0">
                <a:latin typeface="Calibri" panose="020F0502020204030204" pitchFamily="34" charset="0"/>
                <a:ea typeface="Times New Roman" panose="02020603050405020304" pitchFamily="18" charset="0"/>
                <a:cs typeface="Calibri" panose="020F0502020204030204" pitchFamily="34" charset="0"/>
              </a:rPr>
              <a:t>Wat is jouw grootste passie?</a:t>
            </a:r>
          </a:p>
          <a:p>
            <a:pPr algn="l"/>
            <a:r>
              <a:rPr lang="nl-NL" sz="1100" i="1" cap="none" dirty="0">
                <a:effectLst/>
                <a:latin typeface="Calibri" panose="020F0502020204030204" pitchFamily="34" charset="0"/>
                <a:ea typeface="Times New Roman" panose="02020603050405020304" pitchFamily="18" charset="0"/>
                <a:cs typeface="Calibri" panose="020F0502020204030204" pitchFamily="34" charset="0"/>
              </a:rPr>
              <a:t>Ik vind het het allermooist om kinderen die hun eigen talenten nog niet zien, in zichzelf te leren geloven, ze te leren vertrouwen op zichzelf, ze successen te laten opdoen om ze daarna tot werkelijke bloei te kunnen laten komen. Als leerkrachten maken wij het verschil, zien we de werkelijke potentie en soms nog verborgen cognitie van het kind.  Geef het kind eigen tijd en ruimte om zich conform de eigen potentie te mogen en kunnen ontwikkelen. Maak een kind ook onderdeel van zijn of haar eigen groei- en leerproces.  Kijk door de ogen van het kind. </a:t>
            </a:r>
            <a:endParaRPr lang="nl-NL" sz="1100" i="1" dirty="0"/>
          </a:p>
        </p:txBody>
      </p:sp>
      <p:pic>
        <p:nvPicPr>
          <p:cNvPr id="14" name="Tijdelijke aanduiding voor afbeelding 12">
            <a:extLst>
              <a:ext uri="{FF2B5EF4-FFF2-40B4-BE49-F238E27FC236}">
                <a16:creationId xmlns:a16="http://schemas.microsoft.com/office/drawing/2014/main" id="{6794215D-4C61-6370-69C7-BA64395381F3}"/>
              </a:ext>
            </a:extLst>
          </p:cNvPr>
          <p:cNvPicPr>
            <a:picLocks noChangeAspect="1"/>
          </p:cNvPicPr>
          <p:nvPr/>
        </p:nvPicPr>
        <p:blipFill>
          <a:blip r:embed="rId3"/>
          <a:srcRect t="9829" b="9829"/>
          <a:stretch/>
        </p:blipFill>
        <p:spPr>
          <a:xfrm>
            <a:off x="7714610" y="1151965"/>
            <a:ext cx="1735787" cy="1537196"/>
          </a:xfrm>
          <a:prstGeom prst="roundRect">
            <a:avLst>
              <a:gd name="adj" fmla="val 0"/>
            </a:avLst>
          </a:prstGeom>
          <a:ln w="57150" cmpd="thinThick">
            <a:solidFill>
              <a:schemeClr val="bg1">
                <a:lumMod val="50000"/>
              </a:schemeClr>
            </a:solidFill>
            <a:miter lim="800000"/>
          </a:ln>
        </p:spPr>
      </p:pic>
      <p:sp>
        <p:nvSpPr>
          <p:cNvPr id="20" name="Tijdelijke aanduiding voor tekst 7">
            <a:extLst>
              <a:ext uri="{FF2B5EF4-FFF2-40B4-BE49-F238E27FC236}">
                <a16:creationId xmlns:a16="http://schemas.microsoft.com/office/drawing/2014/main" id="{1A9DB427-C3A0-0BB8-26C3-CFD12EF2F3FD}"/>
              </a:ext>
            </a:extLst>
          </p:cNvPr>
          <p:cNvSpPr txBox="1">
            <a:spLocks/>
          </p:cNvSpPr>
          <p:nvPr/>
        </p:nvSpPr>
        <p:spPr>
          <a:xfrm>
            <a:off x="697778" y="3319837"/>
            <a:ext cx="5118340" cy="2715202"/>
          </a:xfrm>
          <a:prstGeom prst="rect">
            <a:avLst/>
          </a:prstGeom>
          <a:solidFill>
            <a:srgbClr val="EFEFEF"/>
          </a:solidFill>
          <a:ln>
            <a:solidFill>
              <a:schemeClr val="accent1"/>
            </a:solidFill>
          </a:ln>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9pPr>
          </a:lstStyle>
          <a:p>
            <a:pPr marL="228600" algn="l"/>
            <a:r>
              <a:rPr lang="nl-NL" sz="1100" b="1" cap="none" dirty="0">
                <a:solidFill>
                  <a:srgbClr val="C00000"/>
                </a:solidFill>
                <a:latin typeface="Calibri" panose="020F0502020204030204" pitchFamily="34" charset="0"/>
              </a:rPr>
              <a:t>Jeldau Veenstra</a:t>
            </a:r>
            <a:r>
              <a:rPr lang="nl-NL" sz="1100" cap="none" dirty="0">
                <a:solidFill>
                  <a:srgbClr val="C00000"/>
                </a:solidFill>
                <a:latin typeface="Calibri" panose="020F0502020204030204" pitchFamily="34" charset="0"/>
              </a:rPr>
              <a:t>. </a:t>
            </a:r>
            <a:r>
              <a:rPr lang="nl-NL" sz="1100" cap="none" dirty="0">
                <a:latin typeface="Calibri" panose="020F0502020204030204" pitchFamily="34" charset="0"/>
              </a:rPr>
              <a:t>Zij is geboren en getogen in Friesland en komt uit een echt onderwijsnest. Ze grapt wel eens dat zij eigenlijk ook een NT2-er is. </a:t>
            </a:r>
          </a:p>
          <a:p>
            <a:pPr marL="228600" algn="l"/>
            <a:r>
              <a:rPr lang="nl-NL" sz="1100" cap="none" dirty="0">
                <a:latin typeface="Calibri" panose="020F0502020204030204" pitchFamily="34" charset="0"/>
              </a:rPr>
              <a:t> Na het behalen van haar diploma heeft zij bijna 10 jaar les aan groep 8  gegeven op een basisschool in de Bijlmer. Daarna is zij op een STIP school in Hilversum gaan werken en sinds enkele jaren werkt ze nu als directeur van de Lelyschool.</a:t>
            </a:r>
          </a:p>
          <a:p>
            <a:pPr marL="228600" algn="l"/>
            <a:r>
              <a:rPr lang="nl-NL" sz="1100" i="1" cap="none" dirty="0">
                <a:latin typeface="Calibri" panose="020F0502020204030204" pitchFamily="34" charset="0"/>
              </a:rPr>
              <a:t>Waarom heb jij voor het onderwijs gekozen?</a:t>
            </a:r>
          </a:p>
          <a:p>
            <a:pPr marL="228600" algn="l"/>
            <a:r>
              <a:rPr lang="nl-NL" sz="1100" i="1" cap="none" dirty="0">
                <a:latin typeface="Calibri" panose="020F0502020204030204" pitchFamily="34" charset="0"/>
              </a:rPr>
              <a:t>Onderwijs maakt het verschil in een leven en ik wil dat verschil maken. Zien en gezien worden. Oprechte interesse in onbekende werelden en rijker worden door diversiteit. Buiten de lijntjes kleuren en buiten de gebaande paden lopen. Als iedereen rechts gaat, wil ik links.</a:t>
            </a:r>
            <a:endParaRPr lang="nl-NL" sz="1100" i="1" dirty="0"/>
          </a:p>
        </p:txBody>
      </p:sp>
    </p:spTree>
    <p:extLst>
      <p:ext uri="{BB962C8B-B14F-4D97-AF65-F5344CB8AC3E}">
        <p14:creationId xmlns:p14="http://schemas.microsoft.com/office/powerpoint/2010/main" val="8264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646E2-12EB-BFD0-C6A2-1D58B0EE32C2}"/>
              </a:ext>
            </a:extLst>
          </p:cNvPr>
          <p:cNvSpPr>
            <a:spLocks noGrp="1"/>
          </p:cNvSpPr>
          <p:nvPr>
            <p:ph type="title"/>
          </p:nvPr>
        </p:nvSpPr>
        <p:spPr>
          <a:xfrm>
            <a:off x="461514" y="0"/>
            <a:ext cx="10396882" cy="1151965"/>
          </a:xfrm>
        </p:spPr>
        <p:txBody>
          <a:bodyPr/>
          <a:lstStyle/>
          <a:p>
            <a:r>
              <a:rPr lang="nl-NL" dirty="0"/>
              <a:t>D.	HET TEAM</a:t>
            </a:r>
          </a:p>
        </p:txBody>
      </p:sp>
      <p:sp>
        <p:nvSpPr>
          <p:cNvPr id="3" name="Tijdelijke aanduiding voor tekst 2">
            <a:extLst>
              <a:ext uri="{FF2B5EF4-FFF2-40B4-BE49-F238E27FC236}">
                <a16:creationId xmlns:a16="http://schemas.microsoft.com/office/drawing/2014/main" id="{49059365-5C11-5C7F-3C07-1DC3D7D0EC2C}"/>
              </a:ext>
            </a:extLst>
          </p:cNvPr>
          <p:cNvSpPr>
            <a:spLocks noGrp="1"/>
          </p:cNvSpPr>
          <p:nvPr>
            <p:ph type="body" idx="1"/>
          </p:nvPr>
        </p:nvSpPr>
        <p:spPr>
          <a:xfrm>
            <a:off x="1601884" y="2689161"/>
            <a:ext cx="3310128" cy="576262"/>
          </a:xfrm>
        </p:spPr>
        <p:txBody>
          <a:bodyPr/>
          <a:lstStyle/>
          <a:p>
            <a:r>
              <a:rPr lang="nl-NL" dirty="0"/>
              <a:t>leerkracht</a:t>
            </a:r>
          </a:p>
        </p:txBody>
      </p:sp>
      <p:pic>
        <p:nvPicPr>
          <p:cNvPr id="13" name="Tijdelijke aanduiding voor afbeelding 12">
            <a:extLst>
              <a:ext uri="{FF2B5EF4-FFF2-40B4-BE49-F238E27FC236}">
                <a16:creationId xmlns:a16="http://schemas.microsoft.com/office/drawing/2014/main" id="{19E3E283-5650-434D-E71D-83180B1DAA4F}"/>
              </a:ext>
            </a:extLst>
          </p:cNvPr>
          <p:cNvPicPr>
            <a:picLocks noGrp="1" noChangeAspect="1"/>
          </p:cNvPicPr>
          <p:nvPr>
            <p:ph type="pic" idx="15"/>
          </p:nvPr>
        </p:nvPicPr>
        <p:blipFill>
          <a:blip r:embed="rId2"/>
          <a:srcRect t="6001" b="6001"/>
          <a:stretch/>
        </p:blipFill>
        <p:spPr>
          <a:xfrm>
            <a:off x="2389055" y="1179731"/>
            <a:ext cx="1735787" cy="1537196"/>
          </a:xfrm>
        </p:spPr>
      </p:pic>
      <p:sp>
        <p:nvSpPr>
          <p:cNvPr id="6" name="Tijdelijke aanduiding voor tekst 5">
            <a:extLst>
              <a:ext uri="{FF2B5EF4-FFF2-40B4-BE49-F238E27FC236}">
                <a16:creationId xmlns:a16="http://schemas.microsoft.com/office/drawing/2014/main" id="{956B27A5-3224-3259-FF5D-F4546C8D9C17}"/>
              </a:ext>
            </a:extLst>
          </p:cNvPr>
          <p:cNvSpPr>
            <a:spLocks noGrp="1"/>
          </p:cNvSpPr>
          <p:nvPr>
            <p:ph type="body" sz="quarter" idx="3"/>
          </p:nvPr>
        </p:nvSpPr>
        <p:spPr>
          <a:xfrm>
            <a:off x="7073988" y="2746010"/>
            <a:ext cx="3310128" cy="576262"/>
          </a:xfrm>
        </p:spPr>
        <p:txBody>
          <a:bodyPr/>
          <a:lstStyle/>
          <a:p>
            <a:r>
              <a:rPr lang="nl-NL" dirty="0" err="1"/>
              <a:t>Onderwijsassitent</a:t>
            </a:r>
            <a:endParaRPr lang="nl-NL" dirty="0"/>
          </a:p>
        </p:txBody>
      </p:sp>
      <p:sp>
        <p:nvSpPr>
          <p:cNvPr id="8" name="Tijdelijke aanduiding voor tekst 7">
            <a:extLst>
              <a:ext uri="{FF2B5EF4-FFF2-40B4-BE49-F238E27FC236}">
                <a16:creationId xmlns:a16="http://schemas.microsoft.com/office/drawing/2014/main" id="{B37DA384-D3C8-0A76-A2F7-DA45D847ECFC}"/>
              </a:ext>
            </a:extLst>
          </p:cNvPr>
          <p:cNvSpPr>
            <a:spLocks noGrp="1"/>
          </p:cNvSpPr>
          <p:nvPr>
            <p:ph type="body" sz="half" idx="19"/>
          </p:nvPr>
        </p:nvSpPr>
        <p:spPr>
          <a:xfrm>
            <a:off x="6096000" y="3319838"/>
            <a:ext cx="5118340" cy="2052314"/>
          </a:xfrm>
          <a:ln>
            <a:solidFill>
              <a:schemeClr val="accent1"/>
            </a:solidFill>
          </a:ln>
        </p:spPr>
        <p:txBody>
          <a:bodyPr>
            <a:normAutofit fontScale="62500" lnSpcReduction="20000"/>
          </a:bodyPr>
          <a:lstStyle/>
          <a:p>
            <a:pPr marR="0" algn="l" rtl="0"/>
            <a:r>
              <a:rPr lang="nl-NL" sz="1800" b="1" i="0" u="none" strike="noStrike" cap="none" baseline="0" dirty="0">
                <a:solidFill>
                  <a:schemeClr val="accent1"/>
                </a:solidFill>
                <a:latin typeface="Calibri" panose="020F0502020204030204" pitchFamily="34" charset="0"/>
              </a:rPr>
              <a:t>Daphne </a:t>
            </a:r>
            <a:r>
              <a:rPr lang="nl-NL" sz="1800" b="1" cap="none" dirty="0" err="1">
                <a:solidFill>
                  <a:schemeClr val="accent1"/>
                </a:solidFill>
                <a:latin typeface="Calibri" panose="020F0502020204030204" pitchFamily="34" charset="0"/>
              </a:rPr>
              <a:t>H</a:t>
            </a:r>
            <a:r>
              <a:rPr lang="nl-NL" sz="1800" b="1" i="0" u="none" strike="noStrike" cap="none" baseline="0" dirty="0" err="1">
                <a:solidFill>
                  <a:schemeClr val="accent1"/>
                </a:solidFill>
                <a:latin typeface="Calibri" panose="020F0502020204030204" pitchFamily="34" charset="0"/>
              </a:rPr>
              <a:t>uineman</a:t>
            </a:r>
            <a:r>
              <a:rPr lang="nl-NL" sz="1800" b="1" i="0" u="none" strike="noStrike" cap="none" baseline="0" dirty="0">
                <a:solidFill>
                  <a:schemeClr val="accent1"/>
                </a:solidFill>
                <a:latin typeface="Calibri" panose="020F0502020204030204" pitchFamily="34" charset="0"/>
              </a:rPr>
              <a:t>. </a:t>
            </a:r>
            <a:r>
              <a:rPr lang="nl-NL" sz="1800" b="0" i="0" u="none" strike="noStrike" cap="none" baseline="0" dirty="0">
                <a:latin typeface="Calibri" panose="020F0502020204030204" pitchFamily="34" charset="0"/>
              </a:rPr>
              <a:t> </a:t>
            </a:r>
            <a:r>
              <a:rPr lang="nl-NL" sz="1800" b="0" i="0" u="none" strike="noStrike" cap="none" baseline="0" dirty="0">
                <a:solidFill>
                  <a:srgbClr val="000000"/>
                </a:solidFill>
                <a:latin typeface="Calibri" panose="020F0502020204030204" pitchFamily="34" charset="0"/>
              </a:rPr>
              <a:t>Daphne heeft jarenlang als redacteur en journalist gewerkt voor diverse kranten en tijdschriften zoals de NRC, het Parool, de </a:t>
            </a:r>
            <a:r>
              <a:rPr lang="nl-NL" sz="1800" cap="none" dirty="0">
                <a:solidFill>
                  <a:srgbClr val="000000"/>
                </a:solidFill>
                <a:latin typeface="Calibri" panose="020F0502020204030204" pitchFamily="34" charset="0"/>
              </a:rPr>
              <a:t>L</a:t>
            </a:r>
            <a:r>
              <a:rPr lang="nl-NL" sz="1800" b="0" i="0" u="none" strike="noStrike" cap="none" baseline="0" dirty="0">
                <a:solidFill>
                  <a:srgbClr val="000000"/>
                </a:solidFill>
                <a:latin typeface="Calibri" panose="020F0502020204030204" pitchFamily="34" charset="0"/>
              </a:rPr>
              <a:t>inda etc. Haar liefde voor taal is enorm en zij weet dit als geen andere op kinderen over te brengen. Sinds 5 jaar is zij werkzaam op de Dubbeldekker. Eerst als remedial teacher begrijpend lezen, en sinds twee jaar als vaste onderwijsassistent in groep 7/8 van de Dubbeldekker. Zij volgt de studie onderwijsassistent en is nu bijna klaar met deze opleiding. </a:t>
            </a:r>
          </a:p>
          <a:p>
            <a:pPr marR="0" algn="l" rtl="0"/>
            <a:r>
              <a:rPr lang="nl-NL" sz="1800" b="0" i="0" u="none" strike="noStrike" cap="none" baseline="0" dirty="0">
                <a:solidFill>
                  <a:srgbClr val="000000"/>
                </a:solidFill>
                <a:latin typeface="Calibri" panose="020F0502020204030204" pitchFamily="34" charset="0"/>
              </a:rPr>
              <a:t>Waarom is de leerkracht zo blij met </a:t>
            </a:r>
            <a:r>
              <a:rPr lang="nl-NL" sz="1800" cap="none" dirty="0">
                <a:solidFill>
                  <a:srgbClr val="000000"/>
                </a:solidFill>
                <a:latin typeface="Calibri" panose="020F0502020204030204" pitchFamily="34" charset="0"/>
              </a:rPr>
              <a:t>D</a:t>
            </a:r>
            <a:r>
              <a:rPr lang="nl-NL" sz="1800" b="0" i="0" u="none" strike="noStrike" cap="none" baseline="0" dirty="0">
                <a:solidFill>
                  <a:srgbClr val="000000"/>
                </a:solidFill>
                <a:latin typeface="Calibri" panose="020F0502020204030204" pitchFamily="34" charset="0"/>
              </a:rPr>
              <a:t>aphne:</a:t>
            </a:r>
          </a:p>
          <a:p>
            <a:pPr marR="0" algn="l" rtl="0"/>
            <a:r>
              <a:rPr lang="nl-NL" sz="1800" b="0" i="1" u="none" strike="noStrike" cap="none" baseline="0" dirty="0">
                <a:solidFill>
                  <a:srgbClr val="000000"/>
                </a:solidFill>
                <a:latin typeface="Calibri" panose="020F0502020204030204" pitchFamily="34" charset="0"/>
              </a:rPr>
              <a:t>Sommige kinderen hebben extra hulp nodig bij alle taalvakken (lezen, begrijpend lezen etc.). Doordat zij de taal als geen ander kent kan zij de kinderen geweldig helpen. Hebben kinderen extra ondersteuning nodig dan geeft </a:t>
            </a:r>
            <a:r>
              <a:rPr lang="nl-NL" sz="1800" i="1" cap="none" dirty="0">
                <a:solidFill>
                  <a:srgbClr val="000000"/>
                </a:solidFill>
                <a:latin typeface="Calibri" panose="020F0502020204030204" pitchFamily="34" charset="0"/>
              </a:rPr>
              <a:t>D</a:t>
            </a:r>
            <a:r>
              <a:rPr lang="nl-NL" sz="1800" b="0" i="1" u="none" strike="noStrike" cap="none" baseline="0" dirty="0">
                <a:solidFill>
                  <a:srgbClr val="000000"/>
                </a:solidFill>
                <a:latin typeface="Calibri" panose="020F0502020204030204" pitchFamily="34" charset="0"/>
              </a:rPr>
              <a:t>aphne die in kleine groepen. </a:t>
            </a:r>
          </a:p>
          <a:p>
            <a:endParaRPr lang="nl-NL" dirty="0"/>
          </a:p>
        </p:txBody>
      </p:sp>
      <p:pic>
        <p:nvPicPr>
          <p:cNvPr id="14" name="Tijdelijke aanduiding voor afbeelding 12">
            <a:extLst>
              <a:ext uri="{FF2B5EF4-FFF2-40B4-BE49-F238E27FC236}">
                <a16:creationId xmlns:a16="http://schemas.microsoft.com/office/drawing/2014/main" id="{6794215D-4C61-6370-69C7-BA64395381F3}"/>
              </a:ext>
            </a:extLst>
          </p:cNvPr>
          <p:cNvPicPr>
            <a:picLocks noChangeAspect="1"/>
          </p:cNvPicPr>
          <p:nvPr/>
        </p:nvPicPr>
        <p:blipFill>
          <a:blip r:embed="rId3"/>
          <a:srcRect t="5720" b="5720"/>
          <a:stretch/>
        </p:blipFill>
        <p:spPr>
          <a:xfrm>
            <a:off x="7714610" y="1151965"/>
            <a:ext cx="1735787" cy="1537196"/>
          </a:xfrm>
          <a:prstGeom prst="roundRect">
            <a:avLst>
              <a:gd name="adj" fmla="val 0"/>
            </a:avLst>
          </a:prstGeom>
          <a:ln w="57150" cmpd="thinThick">
            <a:solidFill>
              <a:schemeClr val="bg1">
                <a:lumMod val="50000"/>
              </a:schemeClr>
            </a:solidFill>
            <a:miter lim="800000"/>
          </a:ln>
        </p:spPr>
      </p:pic>
      <p:sp>
        <p:nvSpPr>
          <p:cNvPr id="20" name="Tijdelijke aanduiding voor tekst 7">
            <a:extLst>
              <a:ext uri="{FF2B5EF4-FFF2-40B4-BE49-F238E27FC236}">
                <a16:creationId xmlns:a16="http://schemas.microsoft.com/office/drawing/2014/main" id="{1A9DB427-C3A0-0BB8-26C3-CFD12EF2F3FD}"/>
              </a:ext>
            </a:extLst>
          </p:cNvPr>
          <p:cNvSpPr txBox="1">
            <a:spLocks/>
          </p:cNvSpPr>
          <p:nvPr/>
        </p:nvSpPr>
        <p:spPr>
          <a:xfrm>
            <a:off x="697778" y="3322272"/>
            <a:ext cx="5118340" cy="2052314"/>
          </a:xfrm>
          <a:prstGeom prst="rect">
            <a:avLst/>
          </a:prstGeom>
          <a:ln>
            <a:solidFill>
              <a:schemeClr val="accent1"/>
            </a:solidFill>
          </a:ln>
        </p:spPr>
        <p:txBody>
          <a:bodyPr vert="horz" lIns="91440" tIns="45720" rIns="91440" bIns="45720" rtlCol="0" anchor="t">
            <a:normAutofit fontScale="62500" lnSpcReduction="200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900" kern="1200" cap="all" baseline="0">
                <a:solidFill>
                  <a:schemeClr val="tx1"/>
                </a:solidFill>
                <a:effectLst/>
                <a:latin typeface="+mn-lt"/>
                <a:ea typeface="+mn-ea"/>
                <a:cs typeface="+mn-cs"/>
              </a:defRPr>
            </a:lvl9pPr>
          </a:lstStyle>
          <a:p>
            <a:pPr marR="0" algn="l" rtl="0"/>
            <a:r>
              <a:rPr lang="nl-NL" sz="1800" b="1" i="0" u="none" strike="noStrike" cap="none" baseline="0" dirty="0">
                <a:solidFill>
                  <a:schemeClr val="accent1"/>
                </a:solidFill>
                <a:latin typeface="Calibri" panose="020F0502020204030204" pitchFamily="34" charset="0"/>
              </a:rPr>
              <a:t>Marijke van </a:t>
            </a:r>
            <a:r>
              <a:rPr lang="nl-NL" sz="1800" b="1" cap="none" dirty="0" err="1">
                <a:solidFill>
                  <a:schemeClr val="accent1"/>
                </a:solidFill>
                <a:latin typeface="Calibri" panose="020F0502020204030204" pitchFamily="34" charset="0"/>
              </a:rPr>
              <a:t>E</a:t>
            </a:r>
            <a:r>
              <a:rPr lang="nl-NL" sz="1800" b="1" i="0" u="none" strike="noStrike" cap="none" baseline="0" dirty="0" err="1">
                <a:solidFill>
                  <a:schemeClr val="accent1"/>
                </a:solidFill>
                <a:latin typeface="Calibri" panose="020F0502020204030204" pitchFamily="34" charset="0"/>
              </a:rPr>
              <a:t>gten</a:t>
            </a:r>
            <a:r>
              <a:rPr lang="nl-NL" sz="1800" b="1" i="0" u="none" strike="noStrike" cap="none" baseline="0" dirty="0">
                <a:solidFill>
                  <a:schemeClr val="accent1"/>
                </a:solidFill>
                <a:latin typeface="Calibri" panose="020F0502020204030204" pitchFamily="34" charset="0"/>
              </a:rPr>
              <a:t>.  </a:t>
            </a:r>
            <a:r>
              <a:rPr lang="nl-NL" sz="1800" b="0" i="0" u="none" strike="noStrike" cap="none" baseline="0" dirty="0">
                <a:solidFill>
                  <a:srgbClr val="000000"/>
                </a:solidFill>
                <a:latin typeface="Calibri" panose="020F0502020204030204" pitchFamily="34" charset="0"/>
              </a:rPr>
              <a:t>In 1979 heeft zij haar diploma als onderwijzeres gehaald. Daarna is zij echter meer dan 30 jaar werkzaam geweest in de media. Zij was producent en </a:t>
            </a:r>
            <a:r>
              <a:rPr lang="nl-NL" sz="1800" b="0" i="0" u="none" strike="noStrike" cap="none" baseline="0" dirty="0" err="1">
                <a:solidFill>
                  <a:srgbClr val="000000"/>
                </a:solidFill>
                <a:latin typeface="Calibri" panose="020F0502020204030204" pitchFamily="34" charset="0"/>
              </a:rPr>
              <a:t>creative</a:t>
            </a:r>
            <a:r>
              <a:rPr lang="nl-NL" sz="1800" b="0" i="0" u="none" strike="noStrike" cap="none" baseline="0" dirty="0">
                <a:solidFill>
                  <a:srgbClr val="000000"/>
                </a:solidFill>
                <a:latin typeface="Calibri" panose="020F0502020204030204" pitchFamily="34" charset="0"/>
              </a:rPr>
              <a:t> -producer bij diverse zenders en producenten. Hierdoor heeft zij geleerd een verhaal visueel te vertellen. Zes jaar geleden is zij teruggekeerd naar haar eerste liefde: het onderwijs.</a:t>
            </a:r>
          </a:p>
          <a:p>
            <a:pPr marR="0" algn="l" rtl="0"/>
            <a:r>
              <a:rPr lang="nl-NL" sz="1800" b="0" i="0" u="none" strike="noStrike" cap="none" baseline="0" dirty="0">
                <a:solidFill>
                  <a:srgbClr val="000000"/>
                </a:solidFill>
                <a:latin typeface="Calibri" panose="020F0502020204030204" pitchFamily="34" charset="0"/>
              </a:rPr>
              <a:t>Wat ziet zij als overeenkomst tussen haar oude beroep en het onderwijs:</a:t>
            </a:r>
          </a:p>
          <a:p>
            <a:pPr marR="0" algn="l" rtl="0"/>
            <a:r>
              <a:rPr lang="nl-NL" sz="1800" b="0" i="1" u="none" strike="noStrike" cap="none" baseline="0" dirty="0">
                <a:solidFill>
                  <a:srgbClr val="000000"/>
                </a:solidFill>
                <a:latin typeface="Calibri" panose="020F0502020204030204" pitchFamily="34" charset="0"/>
              </a:rPr>
              <a:t>Ik maak op school dagelijks 6 tv-programma’s, en ik weet gelijk of ze scoren. Scoren ze niet dan heb ik iets niet goed gedaan en moet ik terug naar de tekentafel .</a:t>
            </a:r>
          </a:p>
          <a:p>
            <a:endParaRPr lang="nl-NL" dirty="0"/>
          </a:p>
        </p:txBody>
      </p:sp>
    </p:spTree>
    <p:extLst>
      <p:ext uri="{BB962C8B-B14F-4D97-AF65-F5344CB8AC3E}">
        <p14:creationId xmlns:p14="http://schemas.microsoft.com/office/powerpoint/2010/main" val="255042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D20F0D-349D-C802-EAED-184E1E2F86B9}"/>
              </a:ext>
            </a:extLst>
          </p:cNvPr>
          <p:cNvSpPr>
            <a:spLocks noGrp="1"/>
          </p:cNvSpPr>
          <p:nvPr>
            <p:ph type="title"/>
          </p:nvPr>
        </p:nvSpPr>
        <p:spPr>
          <a:xfrm>
            <a:off x="258793" y="565030"/>
            <a:ext cx="11386867" cy="1151965"/>
          </a:xfrm>
        </p:spPr>
        <p:txBody>
          <a:bodyPr>
            <a:normAutofit/>
          </a:bodyPr>
          <a:lstStyle/>
          <a:p>
            <a:r>
              <a:rPr lang="nl-NL" dirty="0"/>
              <a:t>E.	HOE WORDT ER LESGEGEVEN GROEP 8 +</a:t>
            </a:r>
          </a:p>
        </p:txBody>
      </p:sp>
      <p:sp>
        <p:nvSpPr>
          <p:cNvPr id="3" name="Tekstvak 2">
            <a:extLst>
              <a:ext uri="{FF2B5EF4-FFF2-40B4-BE49-F238E27FC236}">
                <a16:creationId xmlns:a16="http://schemas.microsoft.com/office/drawing/2014/main" id="{3AD5C884-F1E3-F259-D204-9F37BEB79616}"/>
              </a:ext>
            </a:extLst>
          </p:cNvPr>
          <p:cNvSpPr txBox="1"/>
          <p:nvPr/>
        </p:nvSpPr>
        <p:spPr>
          <a:xfrm>
            <a:off x="2651185" y="1509962"/>
            <a:ext cx="5664679" cy="1477328"/>
          </a:xfrm>
          <a:prstGeom prst="rect">
            <a:avLst/>
          </a:prstGeom>
          <a:noFill/>
        </p:spPr>
        <p:txBody>
          <a:bodyPr wrap="square" rtlCol="0">
            <a:spAutoFit/>
          </a:bodyPr>
          <a:lstStyle/>
          <a:p>
            <a:pPr algn="ctr"/>
            <a:r>
              <a:rPr lang="nl-NL" dirty="0"/>
              <a:t>De kinderen krijgen het reguliere aanbod van groep 8, maar dan met een plus. De nadruk zal liggen op taal. </a:t>
            </a:r>
          </a:p>
          <a:p>
            <a:pPr algn="ctr"/>
            <a:endParaRPr lang="nl-NL" dirty="0"/>
          </a:p>
          <a:p>
            <a:pPr algn="ctr"/>
            <a:r>
              <a:rPr lang="nl-NL" dirty="0"/>
              <a:t>Op de volgende slides wordt uitgelegd hoe wij lesgeven en welke tools wij daarvoor gebruiken.</a:t>
            </a:r>
          </a:p>
        </p:txBody>
      </p:sp>
      <p:pic>
        <p:nvPicPr>
          <p:cNvPr id="11" name="Afbeelding 10">
            <a:extLst>
              <a:ext uri="{FF2B5EF4-FFF2-40B4-BE49-F238E27FC236}">
                <a16:creationId xmlns:a16="http://schemas.microsoft.com/office/drawing/2014/main" id="{A93AAB2B-ED17-60AF-7883-0F80C30C14C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85801" y="3197565"/>
            <a:ext cx="1346200" cy="1905000"/>
          </a:xfrm>
          <a:prstGeom prst="rect">
            <a:avLst/>
          </a:prstGeom>
        </p:spPr>
      </p:pic>
      <p:pic>
        <p:nvPicPr>
          <p:cNvPr id="17" name="Afbeelding 16">
            <a:extLst>
              <a:ext uri="{FF2B5EF4-FFF2-40B4-BE49-F238E27FC236}">
                <a16:creationId xmlns:a16="http://schemas.microsoft.com/office/drawing/2014/main" id="{93C95619-18C7-1E08-95EF-2B870011B630}"/>
              </a:ext>
            </a:extLst>
          </p:cNvPr>
          <p:cNvPicPr>
            <a:picLocks noChangeAspect="1"/>
          </p:cNvPicPr>
          <p:nvPr/>
        </p:nvPicPr>
        <p:blipFill>
          <a:blip r:embed="rId4"/>
          <a:stretch>
            <a:fillRect/>
          </a:stretch>
        </p:blipFill>
        <p:spPr>
          <a:xfrm>
            <a:off x="4340528" y="3197565"/>
            <a:ext cx="1542085" cy="1905000"/>
          </a:xfrm>
          <a:prstGeom prst="rect">
            <a:avLst/>
          </a:prstGeom>
        </p:spPr>
      </p:pic>
      <p:pic>
        <p:nvPicPr>
          <p:cNvPr id="19" name="Afbeelding 18">
            <a:extLst>
              <a:ext uri="{FF2B5EF4-FFF2-40B4-BE49-F238E27FC236}">
                <a16:creationId xmlns:a16="http://schemas.microsoft.com/office/drawing/2014/main" id="{05353298-E184-F161-C0CA-CEC7E63F36E4}"/>
              </a:ext>
            </a:extLst>
          </p:cNvPr>
          <p:cNvPicPr>
            <a:picLocks noChangeAspect="1"/>
          </p:cNvPicPr>
          <p:nvPr/>
        </p:nvPicPr>
        <p:blipFill>
          <a:blip r:embed="rId5"/>
          <a:stretch>
            <a:fillRect/>
          </a:stretch>
        </p:blipFill>
        <p:spPr>
          <a:xfrm>
            <a:off x="1808017" y="3197566"/>
            <a:ext cx="2401674" cy="1956202"/>
          </a:xfrm>
          <a:prstGeom prst="rect">
            <a:avLst/>
          </a:prstGeom>
        </p:spPr>
      </p:pic>
      <p:pic>
        <p:nvPicPr>
          <p:cNvPr id="21" name="Afbeelding 20">
            <a:extLst>
              <a:ext uri="{FF2B5EF4-FFF2-40B4-BE49-F238E27FC236}">
                <a16:creationId xmlns:a16="http://schemas.microsoft.com/office/drawing/2014/main" id="{F926C1AA-DF66-3368-BE00-EC113F7FC297}"/>
              </a:ext>
            </a:extLst>
          </p:cNvPr>
          <p:cNvPicPr>
            <a:picLocks noChangeAspect="1"/>
          </p:cNvPicPr>
          <p:nvPr/>
        </p:nvPicPr>
        <p:blipFill>
          <a:blip r:embed="rId6"/>
          <a:stretch>
            <a:fillRect/>
          </a:stretch>
        </p:blipFill>
        <p:spPr>
          <a:xfrm>
            <a:off x="6096000" y="3197565"/>
            <a:ext cx="1631742" cy="1905000"/>
          </a:xfrm>
          <a:prstGeom prst="rect">
            <a:avLst/>
          </a:prstGeom>
        </p:spPr>
      </p:pic>
      <p:pic>
        <p:nvPicPr>
          <p:cNvPr id="23" name="Afbeelding 22">
            <a:extLst>
              <a:ext uri="{FF2B5EF4-FFF2-40B4-BE49-F238E27FC236}">
                <a16:creationId xmlns:a16="http://schemas.microsoft.com/office/drawing/2014/main" id="{E2B448A2-A05D-8524-10B0-D0F8618DA5F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941129" y="3197565"/>
            <a:ext cx="1542085" cy="1905000"/>
          </a:xfrm>
          <a:prstGeom prst="rect">
            <a:avLst/>
          </a:prstGeom>
        </p:spPr>
      </p:pic>
      <p:pic>
        <p:nvPicPr>
          <p:cNvPr id="26" name="Afbeelding 25">
            <a:extLst>
              <a:ext uri="{FF2B5EF4-FFF2-40B4-BE49-F238E27FC236}">
                <a16:creationId xmlns:a16="http://schemas.microsoft.com/office/drawing/2014/main" id="{2457920E-173D-1646-C5DA-C73AE52C0A91}"/>
              </a:ext>
            </a:extLst>
          </p:cNvPr>
          <p:cNvPicPr>
            <a:picLocks noChangeAspect="1"/>
          </p:cNvPicPr>
          <p:nvPr/>
        </p:nvPicPr>
        <p:blipFill>
          <a:blip r:embed="rId9"/>
          <a:stretch>
            <a:fillRect/>
          </a:stretch>
        </p:blipFill>
        <p:spPr>
          <a:xfrm>
            <a:off x="9710883" y="3182863"/>
            <a:ext cx="1412362" cy="1956202"/>
          </a:xfrm>
          <a:prstGeom prst="rect">
            <a:avLst/>
          </a:prstGeom>
        </p:spPr>
      </p:pic>
    </p:spTree>
    <p:extLst>
      <p:ext uri="{BB962C8B-B14F-4D97-AF65-F5344CB8AC3E}">
        <p14:creationId xmlns:p14="http://schemas.microsoft.com/office/powerpoint/2010/main" val="240638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BA58A-6C45-6A18-F76C-7BB26E087790}"/>
              </a:ext>
            </a:extLst>
          </p:cNvPr>
          <p:cNvSpPr>
            <a:spLocks noGrp="1"/>
          </p:cNvSpPr>
          <p:nvPr>
            <p:ph type="title"/>
          </p:nvPr>
        </p:nvSpPr>
        <p:spPr>
          <a:xfrm>
            <a:off x="616790" y="185469"/>
            <a:ext cx="10396882" cy="935966"/>
          </a:xfrm>
        </p:spPr>
        <p:txBody>
          <a:bodyPr>
            <a:normAutofit/>
          </a:bodyPr>
          <a:lstStyle/>
          <a:p>
            <a:pPr algn="ctr"/>
            <a:r>
              <a:rPr lang="nl-NL" dirty="0"/>
              <a:t>EDI </a:t>
            </a:r>
            <a:r>
              <a:rPr lang="nl-NL" sz="2400" dirty="0"/>
              <a:t>(effectieve directe instructie)</a:t>
            </a:r>
            <a:endParaRPr lang="nl-NL" dirty="0"/>
          </a:p>
        </p:txBody>
      </p:sp>
      <p:sp>
        <p:nvSpPr>
          <p:cNvPr id="3" name="Tekstvak 2">
            <a:extLst>
              <a:ext uri="{FF2B5EF4-FFF2-40B4-BE49-F238E27FC236}">
                <a16:creationId xmlns:a16="http://schemas.microsoft.com/office/drawing/2014/main" id="{5D055A29-1C83-87A3-BC9E-8F4930A39AB8}"/>
              </a:ext>
            </a:extLst>
          </p:cNvPr>
          <p:cNvSpPr txBox="1"/>
          <p:nvPr/>
        </p:nvSpPr>
        <p:spPr>
          <a:xfrm>
            <a:off x="249037" y="1259458"/>
            <a:ext cx="8032321" cy="4031873"/>
          </a:xfrm>
          <a:prstGeom prst="rect">
            <a:avLst/>
          </a:prstGeom>
          <a:noFill/>
        </p:spPr>
        <p:txBody>
          <a:bodyPr wrap="square" rtlCol="0">
            <a:spAutoFit/>
          </a:bodyPr>
          <a:lstStyle/>
          <a:p>
            <a:pPr marL="228600"/>
            <a:r>
              <a:rPr lang="nl-NL" sz="1600" dirty="0">
                <a:effectLst/>
                <a:latin typeface="Calibri" panose="020F0502020204030204" pitchFamily="34" charset="0"/>
                <a:ea typeface="Times New Roman" panose="02020603050405020304" pitchFamily="18" charset="0"/>
              </a:rPr>
              <a:t>Alle lessen worden volgens de EDI (effectieve directe instructie) gegeven. De instructie is belangrijker dan het zelfstandig werken. Snappen de kinderen iets niet, dan kunnen ze het ook niet maken. Alle EDI-lessen worden visueel ondersteund en worden door de leerkracht zelf gemaakt. </a:t>
            </a:r>
            <a:endParaRPr lang="nl-NL" sz="1600" dirty="0">
              <a:effectLst/>
              <a:latin typeface="Times New Roman" panose="02020603050405020304" pitchFamily="18" charset="0"/>
              <a:ea typeface="Times New Roman" panose="02020603050405020304" pitchFamily="18" charset="0"/>
            </a:endParaRPr>
          </a:p>
          <a:p>
            <a:pPr indent="228600"/>
            <a:r>
              <a:rPr lang="nl-NL" sz="1600" dirty="0">
                <a:effectLst/>
                <a:latin typeface="Calibri" panose="020F0502020204030204" pitchFamily="34" charset="0"/>
                <a:ea typeface="Times New Roman" panose="02020603050405020304" pitchFamily="18" charset="0"/>
              </a:rPr>
              <a:t>Een EDI-les is als volgt opgebouwd:</a:t>
            </a:r>
            <a:endParaRPr lang="nl-NL" sz="16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678180" algn="l"/>
              </a:tabLst>
            </a:pPr>
            <a:r>
              <a:rPr lang="nl-NL" sz="1600" dirty="0" err="1">
                <a:effectLst/>
                <a:latin typeface="Calibri" panose="020F0502020204030204" pitchFamily="34" charset="0"/>
                <a:ea typeface="Times New Roman" panose="02020603050405020304" pitchFamily="18" charset="0"/>
              </a:rPr>
              <a:t>Lesdoel</a:t>
            </a:r>
            <a:r>
              <a:rPr lang="nl-NL" sz="1600" dirty="0">
                <a:effectLst/>
                <a:latin typeface="Calibri" panose="020F0502020204030204" pitchFamily="34" charset="0"/>
                <a:ea typeface="Times New Roman" panose="02020603050405020304" pitchFamily="18" charset="0"/>
              </a:rPr>
              <a:t>. Dit doel wordt expliciet met de kinderen gedeeld; zij weten daarom wat ze moeten leren en waarom dat is.</a:t>
            </a:r>
            <a:endParaRPr lang="nl-NL" sz="16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678180" algn="l"/>
              </a:tabLst>
            </a:pPr>
            <a:r>
              <a:rPr lang="nl-NL" sz="1600" dirty="0">
                <a:effectLst/>
                <a:latin typeface="Calibri" panose="020F0502020204030204" pitchFamily="34" charset="0"/>
                <a:ea typeface="Times New Roman" panose="02020603050405020304" pitchFamily="18" charset="0"/>
              </a:rPr>
              <a:t>Activeren van voorkennis. Wil je iets nieuws leren dan moet je eerst de voorkennis weer activeren.</a:t>
            </a:r>
            <a:endParaRPr lang="nl-NL" sz="16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678180" algn="l"/>
              </a:tabLst>
            </a:pPr>
            <a:r>
              <a:rPr lang="nl-NL" sz="1600" dirty="0">
                <a:effectLst/>
                <a:latin typeface="Calibri" panose="020F0502020204030204" pitchFamily="34" charset="0"/>
                <a:ea typeface="Times New Roman" panose="02020603050405020304" pitchFamily="18" charset="0"/>
              </a:rPr>
              <a:t>Begeleide inoefening. De leerlingen nemen het toepassen van de leerstof over. Ondertussen controleert de leerkracht telkens of ze het correct doen en begrijpen.</a:t>
            </a:r>
            <a:endParaRPr lang="nl-NL" sz="16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678180" algn="l"/>
              </a:tabLst>
            </a:pPr>
            <a:r>
              <a:rPr lang="nl-NL" sz="1600" dirty="0">
                <a:effectLst/>
                <a:latin typeface="Calibri" panose="020F0502020204030204" pitchFamily="34" charset="0"/>
                <a:ea typeface="Times New Roman" panose="02020603050405020304" pitchFamily="18" charset="0"/>
              </a:rPr>
              <a:t>Lesafsluiting. De leerlingen maken opdrachten of beantwoorden vragen om te laten zien dat ze het </a:t>
            </a:r>
            <a:r>
              <a:rPr lang="nl-NL" sz="1600" dirty="0" err="1">
                <a:effectLst/>
                <a:latin typeface="Calibri" panose="020F0502020204030204" pitchFamily="34" charset="0"/>
                <a:ea typeface="Times New Roman" panose="02020603050405020304" pitchFamily="18" charset="0"/>
              </a:rPr>
              <a:t>lesdoel</a:t>
            </a:r>
            <a:r>
              <a:rPr lang="nl-NL" sz="1600" dirty="0">
                <a:effectLst/>
                <a:latin typeface="Calibri" panose="020F0502020204030204" pitchFamily="34" charset="0"/>
                <a:ea typeface="Times New Roman" panose="02020603050405020304" pitchFamily="18" charset="0"/>
              </a:rPr>
              <a:t> beheersen. Daarna mogen ze pas zelfstandig inoefenen. </a:t>
            </a:r>
            <a:endParaRPr lang="nl-NL" sz="16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678180" algn="l"/>
              </a:tabLst>
            </a:pPr>
            <a:r>
              <a:rPr lang="nl-NL" sz="1600" dirty="0">
                <a:effectLst/>
                <a:latin typeface="Calibri" panose="020F0502020204030204" pitchFamily="34" charset="0"/>
                <a:ea typeface="Times New Roman" panose="02020603050405020304" pitchFamily="18" charset="0"/>
              </a:rPr>
              <a:t>Zelfstandige verwerking.</a:t>
            </a:r>
            <a:endParaRPr lang="nl-NL" sz="16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678180" algn="l"/>
              </a:tabLst>
            </a:pPr>
            <a:r>
              <a:rPr lang="nl-NL" sz="1600" dirty="0">
                <a:effectLst/>
                <a:latin typeface="Calibri" panose="020F0502020204030204" pitchFamily="34" charset="0"/>
                <a:ea typeface="Times New Roman" panose="02020603050405020304" pitchFamily="18" charset="0"/>
              </a:rPr>
              <a:t>Verlengde instructie. De leerlingen waarbij bij de lesafsluiting bleek dat ze het </a:t>
            </a:r>
            <a:r>
              <a:rPr lang="nl-NL" sz="1600" dirty="0" err="1">
                <a:effectLst/>
                <a:latin typeface="Calibri" panose="020F0502020204030204" pitchFamily="34" charset="0"/>
                <a:ea typeface="Times New Roman" panose="02020603050405020304" pitchFamily="18" charset="0"/>
              </a:rPr>
              <a:t>lesdoel</a:t>
            </a:r>
            <a:r>
              <a:rPr lang="nl-NL" sz="1600" dirty="0">
                <a:effectLst/>
                <a:latin typeface="Calibri" panose="020F0502020204030204" pitchFamily="34" charset="0"/>
                <a:ea typeface="Times New Roman" panose="02020603050405020304" pitchFamily="18" charset="0"/>
              </a:rPr>
              <a:t> nog niet voldoende beheersen, krijgen een verlengde instructie van de leerkracht.</a:t>
            </a:r>
            <a:endParaRPr lang="nl-NL" sz="1600" dirty="0">
              <a:effectLst/>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5BDDBEDA-B3B9-8EA9-E0F5-A062FEDB23CA}"/>
              </a:ext>
            </a:extLst>
          </p:cNvPr>
          <p:cNvPicPr>
            <a:picLocks noChangeAspect="1"/>
          </p:cNvPicPr>
          <p:nvPr/>
        </p:nvPicPr>
        <p:blipFill>
          <a:blip r:embed="rId2"/>
          <a:stretch>
            <a:fillRect/>
          </a:stretch>
        </p:blipFill>
        <p:spPr>
          <a:xfrm>
            <a:off x="8685139" y="1583091"/>
            <a:ext cx="2619469" cy="1384253"/>
          </a:xfrm>
          <a:prstGeom prst="rect">
            <a:avLst/>
          </a:prstGeom>
        </p:spPr>
      </p:pic>
      <p:pic>
        <p:nvPicPr>
          <p:cNvPr id="7" name="Afbeelding 6">
            <a:extLst>
              <a:ext uri="{FF2B5EF4-FFF2-40B4-BE49-F238E27FC236}">
                <a16:creationId xmlns:a16="http://schemas.microsoft.com/office/drawing/2014/main" id="{701D9F7D-DC1F-BF13-3A4B-3E5386736772}"/>
              </a:ext>
            </a:extLst>
          </p:cNvPr>
          <p:cNvPicPr>
            <a:picLocks noChangeAspect="1"/>
          </p:cNvPicPr>
          <p:nvPr/>
        </p:nvPicPr>
        <p:blipFill>
          <a:blip r:embed="rId3"/>
          <a:stretch>
            <a:fillRect/>
          </a:stretch>
        </p:blipFill>
        <p:spPr>
          <a:xfrm>
            <a:off x="8685139" y="3429000"/>
            <a:ext cx="2619469" cy="1475834"/>
          </a:xfrm>
          <a:prstGeom prst="rect">
            <a:avLst/>
          </a:prstGeom>
        </p:spPr>
      </p:pic>
    </p:spTree>
    <p:extLst>
      <p:ext uri="{BB962C8B-B14F-4D97-AF65-F5344CB8AC3E}">
        <p14:creationId xmlns:p14="http://schemas.microsoft.com/office/powerpoint/2010/main" val="140100999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Belangrijke gebeurtenis">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Belangrijke gebeurtenis</Template>
  <TotalTime>285</TotalTime>
  <Words>3383</Words>
  <Application>Microsoft Office PowerPoint</Application>
  <PresentationFormat>Breedbeeld</PresentationFormat>
  <Paragraphs>162</Paragraphs>
  <Slides>21</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Arial</vt:lpstr>
      <vt:lpstr>Calibri</vt:lpstr>
      <vt:lpstr>Impact</vt:lpstr>
      <vt:lpstr>Segoe UI</vt:lpstr>
      <vt:lpstr>Symbol</vt:lpstr>
      <vt:lpstr>Times New Roman</vt:lpstr>
      <vt:lpstr>Belangrijke gebeurtenis</vt:lpstr>
      <vt:lpstr>KANS KLAS GROEP 8+       </vt:lpstr>
      <vt:lpstr>Introductie</vt:lpstr>
      <vt:lpstr>A. WELKE KINDEREN KOMEN IN AANMERKING VOOR GROEP 8 PLUS? Deze leerlingen zijn in vier groepen in te delen.</vt:lpstr>
      <vt:lpstr>B. WAT ZIJN DE VOORWAARDEN OM IN DE KANS KLAS TE KOMEN? De pilot gaat van start met maximaal 15 kinderen.</vt:lpstr>
      <vt:lpstr>C. HOE verliep DE AANNAME PROCEDURE van afgelopen  schooljaar?  </vt:lpstr>
      <vt:lpstr>D. HET TEAM</vt:lpstr>
      <vt:lpstr>D. HET TEAM</vt:lpstr>
      <vt:lpstr>E. HOE WORDT ER LESGEGEVEN GROEP 8 +</vt:lpstr>
      <vt:lpstr>EDI (effectieve directe instructie)</vt:lpstr>
      <vt:lpstr>PowerPoint-presentatie</vt:lpstr>
      <vt:lpstr>PowerPoint-presentatie</vt:lpstr>
      <vt:lpstr>F. DE VAKKEN IN GROEP 8 +</vt:lpstr>
      <vt:lpstr>SPELLING EN TAAL gemiddeld 6 uur per week Methode: Snappet Taalactief 4  </vt:lpstr>
      <vt:lpstr>Begrijpend lezen GEMIDDELD 3 UUR PER WEEK Methode: CLOSE READING</vt:lpstr>
      <vt:lpstr>PowerPoint-presentatie</vt:lpstr>
      <vt:lpstr>REKENEN gemiddeld 4 uur per week Methode: Snappet WIG 4  </vt:lpstr>
      <vt:lpstr>IMC BASIS 2,15 UUR PER WEEK </vt:lpstr>
      <vt:lpstr>PowerPoint-presentatie</vt:lpstr>
      <vt:lpstr>PowerPoint-presentatie</vt:lpstr>
      <vt:lpstr>H. TOETSING PILOT</vt:lpstr>
      <vt:lpstr>SUCCESVERHALEN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WERKTITEL:  met STIP in 8 plus</dc:title>
  <dc:creator>Marijke van Egten</dc:creator>
  <cp:lastModifiedBy>Lise Winters</cp:lastModifiedBy>
  <cp:revision>11</cp:revision>
  <dcterms:created xsi:type="dcterms:W3CDTF">2023-02-05T13:45:07Z</dcterms:created>
  <dcterms:modified xsi:type="dcterms:W3CDTF">2024-01-09T15:35:21Z</dcterms:modified>
</cp:coreProperties>
</file>